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6" r:id="rId21"/>
    <p:sldId id="277" r:id="rId22"/>
    <p:sldId id="279" r:id="rId23"/>
    <p:sldId id="281" r:id="rId24"/>
    <p:sldId id="273" r:id="rId25"/>
  </p:sldIdLst>
  <p:sldSz cx="18288000" cy="10287000"/>
  <p:notesSz cx="6858000" cy="9144000"/>
  <p:embeddedFontLst>
    <p:embeddedFont>
      <p:font typeface="Noto Serif KR Semi-Bold" panose="020B0600000101010101" charset="-127"/>
      <p:regular r:id="rId28"/>
    </p:embeddedFont>
    <p:embeddedFont>
      <p:font typeface="Source Han Sans KR" panose="020B0600000101010101" charset="-127"/>
      <p:regular r:id="rId29"/>
    </p:embeddedFont>
    <p:embeddedFont>
      <p:font typeface="DM Serif Display" pitchFamily="2" charset="0"/>
      <p:regular r:id="rId30"/>
      <p:italic r:id="rId31"/>
    </p:embeddedFont>
    <p:embeddedFont>
      <p:font typeface="DM Serif Display Italics" panose="020B0600000101010101" charset="0"/>
      <p:regular r:id="rId32"/>
    </p:embeddedFont>
    <p:embeddedFont>
      <p:font typeface="Noto Serif KR" panose="02020200000000000000" pitchFamily="18" charset="-127"/>
      <p:regular r:id="rId33"/>
      <p:bold r:id="rId34"/>
    </p:embeddedFont>
    <p:embeddedFont>
      <p:font typeface="Noto Serif KR Bold" panose="02020200000000000000" pitchFamily="18" charset="-127"/>
      <p:regular r:id="rId35"/>
      <p:bold r:id="rId36"/>
    </p:embeddedFont>
    <p:embeddedFont>
      <p:font typeface="Noto Serif KR Medium" panose="02020200000000000000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BFF"/>
    <a:srgbClr val="38B6FF"/>
    <a:srgbClr val="FF66C4"/>
    <a:srgbClr val="2E9AD8"/>
    <a:srgbClr val="FF914D"/>
    <a:srgbClr val="C97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F6928-41F9-4581-B43E-C0D6661E468D}" v="5" dt="2025-06-09T16:24:59.248"/>
    <p1510:client id="{71652F02-A398-4D66-AD3D-12E0B70D4D47}" v="54" dt="2025-06-09T11:39:59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8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965E120-432D-8D63-E42E-5CA68AF8FE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3508CD-EC0E-4364-32C5-60E40028B6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F3D99-87AA-4592-9558-DEA1882ADF93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A14566-566C-5E01-8FB3-F7E815BA22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C47E9F-7BEA-A93A-8DE9-EA06D0EF03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84BB5-6797-4885-B906-CBC6CEB27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9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D189E-C4EA-4244-963C-CCA58C9509D3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434A7-C7F6-4057-A1FE-3266DD5686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876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13D-9D5B-497D-8A62-6068D632F62B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CDB91-0177-4E89-91E4-F5240341A060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937E9-4E08-4502-B7DF-88B2A7979005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EE35-27C4-41E1-A9C9-E4E9B042D250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D5798-A628-4F94-810C-7FCB18F1ADCA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C06E2-3C40-4DCC-95EC-552A96087235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F242-AFAF-4D2B-97AA-01014CAEFA35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6D73-B2EE-4A28-88B1-8243349CF3B8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58" y="9921874"/>
            <a:ext cx="2133600" cy="3651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DC88D7-5630-4BAB-8913-E3BA8FBC6088}" type="datetime1">
              <a:rPr lang="en-US" altLang="ko-KR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96200" y="9921875"/>
            <a:ext cx="2895600" cy="3651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  <a:latin typeface="Noto Serif KR Medium" panose="02020200000000000000" pitchFamily="18" charset="-127"/>
                <a:ea typeface="Noto Serif KR Medium" panose="02020200000000000000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13D05-9D07-4B1D-AF39-B56FBA19F5BF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5824-D62A-4B49-9562-0415B0F2E9BE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1328B-B8AA-486B-AD92-E248AB919263}" type="datetime1">
              <a:rPr lang="en-US" altLang="ko-KR" smtClean="0"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user\Documents\GitHub\hbnu-swuniv-capstone-project-come-capstone25-Instant\002%20Presentation\&#52897;&#49828;&#53668;&#46356;&#51088;&#51064;I\Demonstration_1.mp4" TargetMode="External"/><Relationship Id="rId1" Type="http://schemas.microsoft.com/office/2007/relationships/media" Target="file:///C:\Users\user\Documents\GitHub\hbnu-swuniv-capstone-project-come-capstone25-Instant\002%20Presentation\&#52897;&#49828;&#53668;&#46356;&#51088;&#51064;I\Demonstration_1.mp4" TargetMode="Externa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user\Documents\GitHub\hbnu-swuniv-capstone-project-come-capstone25-Instant\002%20Presentation\&#52897;&#49828;&#53668;&#46356;&#51088;&#51064;I\Demonstration_2.mp4" TargetMode="External"/><Relationship Id="rId1" Type="http://schemas.microsoft.com/office/2007/relationships/media" Target="file:///C:\Users\user\Documents\GitHub\hbnu-swuniv-capstone-project-come-capstone25-Instant\002%20Presentation\&#52897;&#49828;&#53668;&#46356;&#51088;&#51064;I\Demonstration_2.mp4" TargetMode="Externa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user\Documents\GitHub\hbnu-swuniv-capstone-project-come-capstone25-Instant\002%20Presentation\&#52897;&#49828;&#53668;&#46356;&#51088;&#51064;I\Demonstration_3.mp4" TargetMode="External"/><Relationship Id="rId1" Type="http://schemas.microsoft.com/office/2007/relationships/media" Target="file:///C:\Users\user\Documents\GitHub\hbnu-swuniv-capstone-project-come-capstone25-Instant\002%20Presentation\&#52897;&#49828;&#53668;&#46356;&#51088;&#51064;I\Demonstration_3.mp4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28700" y="7902369"/>
            <a:ext cx="1904905" cy="1355931"/>
            <a:chOff x="0" y="0"/>
            <a:chExt cx="2539873" cy="180790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6601833" y="3224042"/>
            <a:ext cx="1919458" cy="1919458"/>
          </a:xfrm>
          <a:custGeom>
            <a:avLst/>
            <a:gdLst/>
            <a:ahLst/>
            <a:cxnLst/>
            <a:rect l="l" t="t" r="r" b="b"/>
            <a:pathLst>
              <a:path w="1919458" h="1919458">
                <a:moveTo>
                  <a:pt x="0" y="0"/>
                </a:moveTo>
                <a:lnTo>
                  <a:pt x="1919459" y="0"/>
                </a:lnTo>
                <a:lnTo>
                  <a:pt x="1919459" y="1919458"/>
                </a:lnTo>
                <a:lnTo>
                  <a:pt x="0" y="191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2456259" y="3554047"/>
            <a:ext cx="4145574" cy="15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8"/>
              </a:lnSpc>
              <a:spcBef>
                <a:spcPct val="0"/>
              </a:spcBef>
            </a:pPr>
            <a:r>
              <a:rPr lang="en-US" sz="9113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56259" y="5397163"/>
            <a:ext cx="9439467" cy="56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8"/>
              </a:lnSpc>
              <a:spcBef>
                <a:spcPct val="0"/>
              </a:spcBef>
            </a:pPr>
            <a:r>
              <a:rPr lang="en-US" sz="327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캡스톤디자인 I 최종 프레젠테이션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72011" y="8918575"/>
            <a:ext cx="188728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20227126 김만종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20217142 양경찬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지도교수 : 이정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38A5DE6-E962-79EF-31D7-88FFF94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820E8-9F82-CFA2-E51B-11A52D29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D9CF5B6A-062E-3DDC-1820-148CEA931BE2}"/>
              </a:ext>
            </a:extLst>
          </p:cNvPr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📌ML-Agent 기반 AI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EC35B12-0DD4-50E5-27C1-770F09D5453E}"/>
              </a:ext>
            </a:extLst>
          </p:cNvPr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2CB1DC11-899E-E95B-80C2-F025919A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7C59718B-A010-10D3-0E64-82BF4092E299}"/>
              </a:ext>
            </a:extLst>
          </p:cNvPr>
          <p:cNvSpPr txBox="1"/>
          <p:nvPr/>
        </p:nvSpPr>
        <p:spPr>
          <a:xfrm>
            <a:off x="774208" y="2967259"/>
            <a:ext cx="6083792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1. Target(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미션 수행에 필요한 오브젝트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)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에 닿으면 보상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E2B2591-10E6-9663-1C11-EE89AD9F2EA9}"/>
              </a:ext>
            </a:extLst>
          </p:cNvPr>
          <p:cNvSpPr txBox="1"/>
          <p:nvPr/>
        </p:nvSpPr>
        <p:spPr>
          <a:xfrm>
            <a:off x="774208" y="3444723"/>
            <a:ext cx="8141192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2.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바라보고 있는 방향과 이동 방향의 정렬도를 계산하여 차등 보상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4EDD1BA2-9F1B-9F16-1F91-6F5AFE7F1825}"/>
              </a:ext>
            </a:extLst>
          </p:cNvPr>
          <p:cNvSpPr txBox="1"/>
          <p:nvPr/>
        </p:nvSpPr>
        <p:spPr>
          <a:xfrm>
            <a:off x="774208" y="3922187"/>
            <a:ext cx="10122392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3. Seeker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발견 시 특정 행동 중 하나를 선택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(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정지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,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회피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,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평범하게 이동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)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하도록 보상 구현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7B39A80D-DBC0-3F79-EC43-C5FDF2DE412B}"/>
              </a:ext>
            </a:extLst>
          </p:cNvPr>
          <p:cNvSpPr txBox="1"/>
          <p:nvPr/>
        </p:nvSpPr>
        <p:spPr>
          <a:xfrm>
            <a:off x="774208" y="2415098"/>
            <a:ext cx="608379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4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현재 구현 상황</a:t>
            </a:r>
            <a:endParaRPr lang="en-US" sz="24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pic>
        <p:nvPicPr>
          <p:cNvPr id="13" name="그림 12" descr="달, 하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DB2834-30EC-B97E-E544-2B9435FDF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219700"/>
            <a:ext cx="7303770" cy="4114800"/>
          </a:xfrm>
          <a:prstGeom prst="rect">
            <a:avLst/>
          </a:prstGeom>
        </p:spPr>
      </p:pic>
      <p:pic>
        <p:nvPicPr>
          <p:cNvPr id="15" name="그림 14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2A7E1-3AFE-93D4-C368-9EAC48EF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0" y="5219700"/>
            <a:ext cx="7303770" cy="4114800"/>
          </a:xfrm>
          <a:prstGeom prst="rect">
            <a:avLst/>
          </a:prstGeom>
        </p:spPr>
      </p:pic>
      <p:sp>
        <p:nvSpPr>
          <p:cNvPr id="26" name="TextBox 14">
            <a:extLst>
              <a:ext uri="{FF2B5EF4-FFF2-40B4-BE49-F238E27FC236}">
                <a16:creationId xmlns:a16="http://schemas.microsoft.com/office/drawing/2014/main" id="{34E16F0A-22A3-0AA1-AE48-EB8FD378DF17}"/>
              </a:ext>
            </a:extLst>
          </p:cNvPr>
          <p:cNvSpPr txBox="1"/>
          <p:nvPr/>
        </p:nvSpPr>
        <p:spPr>
          <a:xfrm>
            <a:off x="1306830" y="4812960"/>
            <a:ext cx="10122392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약 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60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회 학습을 진행했을 때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결과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23741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2781300"/>
            <a:ext cx="6713935" cy="2610042"/>
          </a:xfrm>
          <a:custGeom>
            <a:avLst/>
            <a:gdLst/>
            <a:ahLst/>
            <a:cxnLst/>
            <a:rect l="l" t="t" r="r" b="b"/>
            <a:pathLst>
              <a:path w="6713935" h="2610042">
                <a:moveTo>
                  <a:pt x="0" y="0"/>
                </a:moveTo>
                <a:lnTo>
                  <a:pt x="6713935" y="0"/>
                </a:lnTo>
                <a:lnTo>
                  <a:pt x="6713935" y="2610043"/>
                </a:lnTo>
                <a:lnTo>
                  <a:pt x="0" y="2610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📌애니메이션 및 상호작용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72984" y="2247900"/>
            <a:ext cx="5313780" cy="4877307"/>
            <a:chOff x="0" y="0"/>
            <a:chExt cx="1399514" cy="11859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9514" cy="1185925"/>
            </a:xfrm>
            <a:custGeom>
              <a:avLst/>
              <a:gdLst/>
              <a:ahLst/>
              <a:cxnLst/>
              <a:rect l="l" t="t" r="r" b="b"/>
              <a:pathLst>
                <a:path w="1399514" h="1185925">
                  <a:moveTo>
                    <a:pt x="21854" y="0"/>
                  </a:moveTo>
                  <a:lnTo>
                    <a:pt x="1377660" y="0"/>
                  </a:lnTo>
                  <a:cubicBezTo>
                    <a:pt x="1383456" y="0"/>
                    <a:pt x="1389015" y="2302"/>
                    <a:pt x="1393113" y="6401"/>
                  </a:cubicBezTo>
                  <a:cubicBezTo>
                    <a:pt x="1397212" y="10499"/>
                    <a:pt x="1399514" y="16058"/>
                    <a:pt x="1399514" y="21854"/>
                  </a:cubicBezTo>
                  <a:lnTo>
                    <a:pt x="1399514" y="1164071"/>
                  </a:lnTo>
                  <a:cubicBezTo>
                    <a:pt x="1399514" y="1169867"/>
                    <a:pt x="1397212" y="1175426"/>
                    <a:pt x="1393113" y="1179524"/>
                  </a:cubicBezTo>
                  <a:cubicBezTo>
                    <a:pt x="1389015" y="1183623"/>
                    <a:pt x="1383456" y="1185925"/>
                    <a:pt x="1377660" y="1185925"/>
                  </a:cubicBezTo>
                  <a:lnTo>
                    <a:pt x="21854" y="1185925"/>
                  </a:lnTo>
                  <a:cubicBezTo>
                    <a:pt x="9784" y="1185925"/>
                    <a:pt x="0" y="1176141"/>
                    <a:pt x="0" y="1164071"/>
                  </a:cubicBezTo>
                  <a:lnTo>
                    <a:pt x="0" y="21854"/>
                  </a:lnTo>
                  <a:cubicBezTo>
                    <a:pt x="0" y="16058"/>
                    <a:pt x="2302" y="10499"/>
                    <a:pt x="6401" y="6401"/>
                  </a:cubicBezTo>
                  <a:cubicBezTo>
                    <a:pt x="10499" y="2302"/>
                    <a:pt x="16058" y="0"/>
                    <a:pt x="21854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399514" cy="120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static </a:t>
              </a:r>
              <a:r>
                <a:rPr lang="en-US" sz="1200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readonly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i="1" dirty="0" err="1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MoveId</a:t>
              </a:r>
              <a:r>
                <a:rPr lang="en-US" sz="1200" i="1" dirty="0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Animator.</a:t>
              </a:r>
              <a:r>
                <a:rPr lang="en-US" sz="1200" i="1" dirty="0" err="1">
                  <a:solidFill>
                    <a:srgbClr val="38B6FF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StringToHash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00BF6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"Move"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static </a:t>
              </a:r>
              <a:r>
                <a:rPr lang="en-US" sz="1200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readonly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i="1" dirty="0" err="1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SprintId</a:t>
              </a:r>
              <a:r>
                <a:rPr lang="en-US" sz="1200" i="1" dirty="0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Animator.</a:t>
              </a:r>
              <a:r>
                <a:rPr lang="en-US" sz="1200" i="1" dirty="0" err="1">
                  <a:solidFill>
                    <a:srgbClr val="38B6FF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StringToHash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00BF6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"Sprint"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static </a:t>
              </a:r>
              <a:r>
                <a:rPr lang="en-US" sz="1200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readonly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i="1" dirty="0" err="1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SpinId</a:t>
              </a:r>
              <a:r>
                <a:rPr lang="en-US" sz="1200" i="1" dirty="0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Animator.</a:t>
              </a:r>
              <a:r>
                <a:rPr lang="en-US" sz="1200" i="1" dirty="0" err="1">
                  <a:solidFill>
                    <a:srgbClr val="38B6FF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StringToHash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00BF6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"Spin"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static </a:t>
              </a:r>
              <a:r>
                <a:rPr lang="en-US" sz="1200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readonly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i="1" dirty="0" err="1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ClickedId</a:t>
              </a:r>
              <a:r>
                <a:rPr lang="en-US" sz="1200" i="1" dirty="0">
                  <a:solidFill>
                    <a:srgbClr val="FF66C4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Animator.</a:t>
              </a:r>
              <a:r>
                <a:rPr lang="en-US" sz="1200" i="1" dirty="0" err="1">
                  <a:solidFill>
                    <a:srgbClr val="38B6FF"/>
                  </a:solidFill>
                  <a:latin typeface="DM Serif Display Italics"/>
                  <a:ea typeface="DM Serif Display Italics"/>
                  <a:cs typeface="DM Serif Display Italics"/>
                  <a:sym typeface="DM Serif Display Italics"/>
                </a:rPr>
                <a:t>StringToHash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00BF6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"Clicked"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SetTrigger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int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id)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SetTrigger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(id);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ResetTrigger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id)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ResetTrigger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(id);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SetBool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id,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bool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value)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SetBool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(id, value);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SetFloat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int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id,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float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value)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animator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SetFloat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(id, value);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9600" y="5353243"/>
            <a:ext cx="312469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애니메이션 적용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2984" y="7087108"/>
            <a:ext cx="511831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코드로 파라미터를 설정하여 애니메이션 실행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7323535" y="4076699"/>
            <a:ext cx="52506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AC93470-6456-9DFB-9BEA-CAA52A62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5" name="그림 14" descr="스크린샷, 박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8C94CF-D696-0413-EE13-29E5D302D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r="19973"/>
          <a:stretch>
            <a:fillRect/>
          </a:stretch>
        </p:blipFill>
        <p:spPr>
          <a:xfrm>
            <a:off x="13411200" y="3678279"/>
            <a:ext cx="3581401" cy="3370729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CBE0CA36-4A2A-B0F1-ED5B-57624A9AD53E}"/>
              </a:ext>
            </a:extLst>
          </p:cNvPr>
          <p:cNvSpPr txBox="1"/>
          <p:nvPr/>
        </p:nvSpPr>
        <p:spPr>
          <a:xfrm>
            <a:off x="13411200" y="7100245"/>
            <a:ext cx="3581401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적용된 애니메이션 실행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8447" y="3793492"/>
            <a:ext cx="3469685" cy="4502370"/>
            <a:chOff x="0" y="0"/>
            <a:chExt cx="913827" cy="11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3827" cy="1185809"/>
            </a:xfrm>
            <a:custGeom>
              <a:avLst/>
              <a:gdLst/>
              <a:ahLst/>
              <a:cxnLst/>
              <a:rect l="l" t="t" r="r" b="b"/>
              <a:pathLst>
                <a:path w="913827" h="1185809">
                  <a:moveTo>
                    <a:pt x="33470" y="0"/>
                  </a:moveTo>
                  <a:lnTo>
                    <a:pt x="880357" y="0"/>
                  </a:lnTo>
                  <a:cubicBezTo>
                    <a:pt x="898842" y="0"/>
                    <a:pt x="913827" y="14985"/>
                    <a:pt x="913827" y="33470"/>
                  </a:cubicBezTo>
                  <a:lnTo>
                    <a:pt x="913827" y="1152340"/>
                  </a:lnTo>
                  <a:cubicBezTo>
                    <a:pt x="913827" y="1170824"/>
                    <a:pt x="898842" y="1185809"/>
                    <a:pt x="880357" y="1185809"/>
                  </a:cubicBezTo>
                  <a:lnTo>
                    <a:pt x="33470" y="1185809"/>
                  </a:lnTo>
                  <a:cubicBezTo>
                    <a:pt x="14985" y="1185809"/>
                    <a:pt x="0" y="1170824"/>
                    <a:pt x="0" y="1152340"/>
                  </a:cubicBezTo>
                  <a:lnTo>
                    <a:pt x="0" y="33470"/>
                  </a:lnTo>
                  <a:cubicBezTo>
                    <a:pt x="0" y="14985"/>
                    <a:pt x="14985" y="0"/>
                    <a:pt x="33470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913827" cy="1204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virtual void 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StartInteraction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endParaRPr lang="en-U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virtual void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u="none" strike="noStrike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Interacting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endParaRPr lang="en-US" sz="1200" u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virtual void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u="none" strike="noStrike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CompleteInteraction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endParaRPr lang="en-US" sz="1200" u="none" strike="noStrike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virtual void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u="none" strike="noStrike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CancelInteraction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263070" y="3570577"/>
            <a:ext cx="1066270" cy="1104423"/>
          </a:xfrm>
          <a:custGeom>
            <a:avLst/>
            <a:gdLst/>
            <a:ahLst/>
            <a:cxnLst/>
            <a:rect l="l" t="t" r="r" b="b"/>
            <a:pathLst>
              <a:path w="1066270" h="1104423">
                <a:moveTo>
                  <a:pt x="0" y="0"/>
                </a:moveTo>
                <a:lnTo>
                  <a:pt x="1066271" y="0"/>
                </a:lnTo>
                <a:lnTo>
                  <a:pt x="1066271" y="1104423"/>
                </a:lnTo>
                <a:lnTo>
                  <a:pt x="0" y="1104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970327" y="2948190"/>
            <a:ext cx="984503" cy="1244774"/>
          </a:xfrm>
          <a:custGeom>
            <a:avLst/>
            <a:gdLst/>
            <a:ahLst/>
            <a:cxnLst/>
            <a:rect l="l" t="t" r="r" b="b"/>
            <a:pathLst>
              <a:path w="984503" h="1244774">
                <a:moveTo>
                  <a:pt x="0" y="0"/>
                </a:moveTo>
                <a:lnTo>
                  <a:pt x="984503" y="0"/>
                </a:lnTo>
                <a:lnTo>
                  <a:pt x="984503" y="1244774"/>
                </a:lnTo>
                <a:lnTo>
                  <a:pt x="0" y="1244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1882803" y="4806234"/>
            <a:ext cx="1159551" cy="1339818"/>
          </a:xfrm>
          <a:custGeom>
            <a:avLst/>
            <a:gdLst/>
            <a:ahLst/>
            <a:cxnLst/>
            <a:rect l="l" t="t" r="r" b="b"/>
            <a:pathLst>
              <a:path w="1159551" h="1339818">
                <a:moveTo>
                  <a:pt x="0" y="0"/>
                </a:moveTo>
                <a:lnTo>
                  <a:pt x="1159551" y="0"/>
                </a:lnTo>
                <a:lnTo>
                  <a:pt x="1159551" y="1339817"/>
                </a:lnTo>
                <a:lnTo>
                  <a:pt x="0" y="1339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729810" y="6732019"/>
            <a:ext cx="1465536" cy="1465536"/>
          </a:xfrm>
          <a:custGeom>
            <a:avLst/>
            <a:gdLst/>
            <a:ahLst/>
            <a:cxnLst/>
            <a:rect l="l" t="t" r="r" b="b"/>
            <a:pathLst>
              <a:path w="1465536" h="1465536">
                <a:moveTo>
                  <a:pt x="0" y="0"/>
                </a:moveTo>
                <a:lnTo>
                  <a:pt x="1465536" y="0"/>
                </a:lnTo>
                <a:lnTo>
                  <a:pt x="1465536" y="1465536"/>
                </a:lnTo>
                <a:lnTo>
                  <a:pt x="0" y="1465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10280182" y="5476143"/>
            <a:ext cx="1449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10280182" y="6044677"/>
            <a:ext cx="1449628" cy="10074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0292984" y="3993204"/>
            <a:ext cx="1436826" cy="8130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3474862" y="4122789"/>
            <a:ext cx="1449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803561" y="3465948"/>
            <a:ext cx="1207788" cy="1313681"/>
          </a:xfrm>
          <a:custGeom>
            <a:avLst/>
            <a:gdLst/>
            <a:ahLst/>
            <a:cxnLst/>
            <a:rect l="l" t="t" r="r" b="b"/>
            <a:pathLst>
              <a:path w="1207788" h="1313681">
                <a:moveTo>
                  <a:pt x="0" y="0"/>
                </a:moveTo>
                <a:lnTo>
                  <a:pt x="1207788" y="0"/>
                </a:lnTo>
                <a:lnTo>
                  <a:pt x="1207788" y="1313681"/>
                </a:lnTo>
                <a:lnTo>
                  <a:pt x="0" y="131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📌애니메이션 및 상호작용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95309" y="8307974"/>
            <a:ext cx="527435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상속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구조를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통해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다양한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인터렉션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생성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각자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다른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효과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연출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03838" y="4793807"/>
            <a:ext cx="339038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F키를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눌러서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상호작용</a:t>
            </a: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시작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5BF4008A-EFA9-F9C3-EADB-FF10F7B3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84633"/>
              </p:ext>
            </p:extLst>
          </p:nvPr>
        </p:nvGraphicFramePr>
        <p:xfrm>
          <a:off x="774208" y="2069743"/>
          <a:ext cx="4009414" cy="1767339"/>
        </p:xfrm>
        <a:graphic>
          <a:graphicData uri="http://schemas.openxmlformats.org/drawingml/2006/table">
            <a:tbl>
              <a:tblPr/>
              <a:tblGrid>
                <a:gridCol w="400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286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SFR-001(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세션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05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세션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생성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,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목록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,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참여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퇴장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59628"/>
              </p:ext>
            </p:extLst>
          </p:nvPr>
        </p:nvGraphicFramePr>
        <p:xfrm>
          <a:off x="774207" y="5785766"/>
          <a:ext cx="4009415" cy="1767600"/>
        </p:xfrm>
        <a:graphic>
          <a:graphicData uri="http://schemas.openxmlformats.org/drawingml/2006/table">
            <a:tbl>
              <a:tblPr/>
              <a:tblGrid>
                <a:gridCol w="400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SFR-002(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각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오브젝트의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정보를</a:t>
                      </a:r>
                      <a:endParaRPr lang="en-US" sz="1100" dirty="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실시간으로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6074680" y="2069743"/>
            <a:ext cx="1963907" cy="1982791"/>
          </a:xfrm>
          <a:custGeom>
            <a:avLst/>
            <a:gdLst/>
            <a:ahLst/>
            <a:cxnLst/>
            <a:rect l="l" t="t" r="r" b="b"/>
            <a:pathLst>
              <a:path w="1963907" h="1982791">
                <a:moveTo>
                  <a:pt x="0" y="0"/>
                </a:moveTo>
                <a:lnTo>
                  <a:pt x="1963907" y="0"/>
                </a:lnTo>
                <a:lnTo>
                  <a:pt x="1963907" y="1982791"/>
                </a:lnTo>
                <a:lnTo>
                  <a:pt x="0" y="19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779994" y="2069743"/>
            <a:ext cx="1944991" cy="1982791"/>
          </a:xfrm>
          <a:custGeom>
            <a:avLst/>
            <a:gdLst/>
            <a:ahLst/>
            <a:cxnLst/>
            <a:rect l="l" t="t" r="r" b="b"/>
            <a:pathLst>
              <a:path w="1944991" h="1982791">
                <a:moveTo>
                  <a:pt x="0" y="0"/>
                </a:moveTo>
                <a:lnTo>
                  <a:pt x="1944992" y="0"/>
                </a:lnTo>
                <a:lnTo>
                  <a:pt x="1944992" y="1982791"/>
                </a:lnTo>
                <a:lnTo>
                  <a:pt x="0" y="198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4261" b="-1146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464917" y="2069743"/>
            <a:ext cx="1821884" cy="1982791"/>
          </a:xfrm>
          <a:custGeom>
            <a:avLst/>
            <a:gdLst/>
            <a:ahLst/>
            <a:cxnLst/>
            <a:rect l="l" t="t" r="r" b="b"/>
            <a:pathLst>
              <a:path w="1821884" h="1982791">
                <a:moveTo>
                  <a:pt x="0" y="0"/>
                </a:moveTo>
                <a:lnTo>
                  <a:pt x="1821884" y="0"/>
                </a:lnTo>
                <a:lnTo>
                  <a:pt x="1821884" y="1982791"/>
                </a:lnTo>
                <a:lnTo>
                  <a:pt x="0" y="198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026732" y="2565441"/>
            <a:ext cx="3768128" cy="991396"/>
          </a:xfrm>
          <a:custGeom>
            <a:avLst/>
            <a:gdLst/>
            <a:ahLst/>
            <a:cxnLst/>
            <a:rect l="l" t="t" r="r" b="b"/>
            <a:pathLst>
              <a:path w="3768128" h="991396">
                <a:moveTo>
                  <a:pt x="0" y="0"/>
                </a:moveTo>
                <a:lnTo>
                  <a:pt x="3768128" y="0"/>
                </a:lnTo>
                <a:lnTo>
                  <a:pt x="3768128" y="991395"/>
                </a:lnTo>
                <a:lnTo>
                  <a:pt x="0" y="991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8223" b="-48213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192463" y="2843573"/>
            <a:ext cx="435131" cy="4351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77386" y="2843573"/>
            <a:ext cx="435131" cy="4351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39201" y="2843573"/>
            <a:ext cx="435131" cy="4351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588957" y="2565441"/>
            <a:ext cx="1082078" cy="108207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C433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063343" y="4159784"/>
            <a:ext cx="3731517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방장 권한 이전 + 퇴장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15929102" y="3556836"/>
            <a:ext cx="769931" cy="669622"/>
          </a:xfrm>
          <a:prstGeom prst="line">
            <a:avLst/>
          </a:prstGeom>
          <a:ln w="38100" cap="flat">
            <a:solidFill>
              <a:srgbClr val="DC433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6074680" y="6425831"/>
            <a:ext cx="3520796" cy="2466194"/>
          </a:xfrm>
          <a:custGeom>
            <a:avLst/>
            <a:gdLst/>
            <a:ahLst/>
            <a:cxnLst/>
            <a:rect l="l" t="t" r="r" b="b"/>
            <a:pathLst>
              <a:path w="3520796" h="2466194">
                <a:moveTo>
                  <a:pt x="0" y="0"/>
                </a:moveTo>
                <a:lnTo>
                  <a:pt x="3520796" y="0"/>
                </a:lnTo>
                <a:lnTo>
                  <a:pt x="3520796" y="2466193"/>
                </a:lnTo>
                <a:lnTo>
                  <a:pt x="0" y="2466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751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1354414" y="6425831"/>
            <a:ext cx="3538819" cy="2466194"/>
          </a:xfrm>
          <a:custGeom>
            <a:avLst/>
            <a:gdLst/>
            <a:ahLst/>
            <a:cxnLst/>
            <a:rect l="l" t="t" r="r" b="b"/>
            <a:pathLst>
              <a:path w="3538819" h="2466194">
                <a:moveTo>
                  <a:pt x="0" y="0"/>
                </a:moveTo>
                <a:lnTo>
                  <a:pt x="3538819" y="0"/>
                </a:lnTo>
                <a:lnTo>
                  <a:pt x="3538819" y="2466193"/>
                </a:lnTo>
                <a:lnTo>
                  <a:pt x="0" y="2466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774208" y="660400"/>
            <a:ext cx="326424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4208" y="1263650"/>
            <a:ext cx="3731517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네트워크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및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세션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기능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038587" y="4159784"/>
            <a:ext cx="3574315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세션 생성, 목록, 참여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74680" y="5794963"/>
            <a:ext cx="357431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tester 1의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화면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354414" y="5794963"/>
            <a:ext cx="357431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tester 2의 화면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595476" y="7658100"/>
            <a:ext cx="1758938" cy="828"/>
          </a:xfrm>
          <a:prstGeom prst="line">
            <a:avLst/>
          </a:prstGeom>
          <a:ln w="95250" cap="flat">
            <a:solidFill>
              <a:srgbClr val="CB6CE6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9595476" y="6918913"/>
            <a:ext cx="175893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동기화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575FAE5-A081-8E09-038F-AD32D29F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361812"/>
              </p:ext>
            </p:extLst>
          </p:nvPr>
        </p:nvGraphicFramePr>
        <p:xfrm>
          <a:off x="774207" y="2069743"/>
          <a:ext cx="4009415" cy="1767600"/>
        </p:xfrm>
        <a:graphic>
          <a:graphicData uri="http://schemas.openxmlformats.org/drawingml/2006/table">
            <a:tbl>
              <a:tblPr/>
              <a:tblGrid>
                <a:gridCol w="400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SFR-003(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조작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WASD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이동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마우스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회전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28983"/>
              </p:ext>
            </p:extLst>
          </p:nvPr>
        </p:nvGraphicFramePr>
        <p:xfrm>
          <a:off x="774208" y="5469181"/>
          <a:ext cx="4009415" cy="1767600"/>
        </p:xfrm>
        <a:graphic>
          <a:graphicData uri="http://schemas.openxmlformats.org/drawingml/2006/table">
            <a:tbl>
              <a:tblPr/>
              <a:tblGrid>
                <a:gridCol w="400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SFR-004</a:t>
                      </a:r>
                      <a:b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</a:b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(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플레이어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-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환경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상호작용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F키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입력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시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환경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요소와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반응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6646633" y="2069743"/>
            <a:ext cx="2750774" cy="1982791"/>
          </a:xfrm>
          <a:custGeom>
            <a:avLst/>
            <a:gdLst/>
            <a:ahLst/>
            <a:cxnLst/>
            <a:rect l="l" t="t" r="r" b="b"/>
            <a:pathLst>
              <a:path w="2750774" h="1982791">
                <a:moveTo>
                  <a:pt x="0" y="0"/>
                </a:moveTo>
                <a:lnTo>
                  <a:pt x="2750774" y="0"/>
                </a:lnTo>
                <a:lnTo>
                  <a:pt x="2750774" y="1982791"/>
                </a:lnTo>
                <a:lnTo>
                  <a:pt x="0" y="198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74208" y="660400"/>
            <a:ext cx="326424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208" y="1263650"/>
            <a:ext cx="68540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플레이어 조작 기능 + 환경 상호작용</a:t>
            </a:r>
          </a:p>
        </p:txBody>
      </p:sp>
      <p:sp>
        <p:nvSpPr>
          <p:cNvPr id="7" name="Freeform 7"/>
          <p:cNvSpPr/>
          <p:nvPr/>
        </p:nvSpPr>
        <p:spPr>
          <a:xfrm>
            <a:off x="10365938" y="2069743"/>
            <a:ext cx="1897966" cy="1982791"/>
          </a:xfrm>
          <a:custGeom>
            <a:avLst/>
            <a:gdLst/>
            <a:ahLst/>
            <a:cxnLst/>
            <a:rect l="l" t="t" r="r" b="b"/>
            <a:pathLst>
              <a:path w="1897966" h="1982791">
                <a:moveTo>
                  <a:pt x="0" y="0"/>
                </a:moveTo>
                <a:lnTo>
                  <a:pt x="1897966" y="0"/>
                </a:lnTo>
                <a:lnTo>
                  <a:pt x="1897966" y="1982791"/>
                </a:lnTo>
                <a:lnTo>
                  <a:pt x="0" y="198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6646633" y="5469181"/>
            <a:ext cx="3813532" cy="2208908"/>
          </a:xfrm>
          <a:custGeom>
            <a:avLst/>
            <a:gdLst/>
            <a:ahLst/>
            <a:cxnLst/>
            <a:rect l="l" t="t" r="r" b="b"/>
            <a:pathLst>
              <a:path w="3813532" h="2208908">
                <a:moveTo>
                  <a:pt x="0" y="0"/>
                </a:moveTo>
                <a:lnTo>
                  <a:pt x="3813533" y="0"/>
                </a:lnTo>
                <a:lnTo>
                  <a:pt x="3813533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428697" y="5469181"/>
            <a:ext cx="1995358" cy="2208908"/>
          </a:xfrm>
          <a:custGeom>
            <a:avLst/>
            <a:gdLst/>
            <a:ahLst/>
            <a:cxnLst/>
            <a:rect l="l" t="t" r="r" b="b"/>
            <a:pathLst>
              <a:path w="1995358" h="2208908">
                <a:moveTo>
                  <a:pt x="0" y="0"/>
                </a:moveTo>
                <a:lnTo>
                  <a:pt x="1995358" y="0"/>
                </a:lnTo>
                <a:lnTo>
                  <a:pt x="1995358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945854" y="2957077"/>
            <a:ext cx="435131" cy="43513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64107" y="2957077"/>
            <a:ext cx="435131" cy="4351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945854" y="6356069"/>
            <a:ext cx="435131" cy="43513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26866" y="6356069"/>
            <a:ext cx="435131" cy="43513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628279" y="4135447"/>
            <a:ext cx="444760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이동 및 회전 + 애니메이션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12354" y="7926767"/>
            <a:ext cx="4107167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F 키를 통한 반응과 결과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989594" y="6037230"/>
            <a:ext cx="1082078" cy="108207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C433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10542082" y="7028625"/>
            <a:ext cx="1557588" cy="899274"/>
          </a:xfrm>
          <a:prstGeom prst="line">
            <a:avLst/>
          </a:prstGeom>
          <a:ln w="38100" cap="flat">
            <a:solidFill>
              <a:srgbClr val="DC433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11760B45-2734-BF8D-68B2-537902C5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18899"/>
              </p:ext>
            </p:extLst>
          </p:nvPr>
        </p:nvGraphicFramePr>
        <p:xfrm>
          <a:off x="774208" y="2069743"/>
          <a:ext cx="4009414" cy="1767600"/>
        </p:xfrm>
        <a:graphic>
          <a:graphicData uri="http://schemas.openxmlformats.org/drawingml/2006/table">
            <a:tbl>
              <a:tblPr/>
              <a:tblGrid>
                <a:gridCol w="400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SFR-007, 008</a:t>
                      </a:r>
                    </a:p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(구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형태의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맵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카메라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플레이어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기준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중력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계산</a:t>
                      </a:r>
                      <a:endParaRPr lang="en-US" sz="1100" dirty="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및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카메라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위치</a:t>
                      </a:r>
                      <a:endParaRPr lang="en-US" sz="2299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64332"/>
              </p:ext>
            </p:extLst>
          </p:nvPr>
        </p:nvGraphicFramePr>
        <p:xfrm>
          <a:off x="774208" y="5469181"/>
          <a:ext cx="4009415" cy="1767600"/>
        </p:xfrm>
        <a:graphic>
          <a:graphicData uri="http://schemas.openxmlformats.org/drawingml/2006/table">
            <a:tbl>
              <a:tblPr/>
              <a:tblGrid>
                <a:gridCol w="400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00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SFR-009</a:t>
                      </a:r>
                    </a:p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(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랜덤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포지션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알고리즘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7600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구면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좌표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</a:p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무작위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위치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2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생성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984030" y="2640221"/>
            <a:ext cx="4931707" cy="1072716"/>
          </a:xfrm>
          <a:custGeom>
            <a:avLst/>
            <a:gdLst/>
            <a:ahLst/>
            <a:cxnLst/>
            <a:rect l="l" t="t" r="r" b="b"/>
            <a:pathLst>
              <a:path w="4931707" h="1072716">
                <a:moveTo>
                  <a:pt x="0" y="0"/>
                </a:moveTo>
                <a:lnTo>
                  <a:pt x="4931707" y="0"/>
                </a:lnTo>
                <a:lnTo>
                  <a:pt x="4931707" y="1072716"/>
                </a:lnTo>
                <a:lnTo>
                  <a:pt x="0" y="107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163420" y="5467331"/>
            <a:ext cx="5180747" cy="3000839"/>
          </a:xfrm>
          <a:custGeom>
            <a:avLst/>
            <a:gdLst/>
            <a:ahLst/>
            <a:cxnLst/>
            <a:rect l="l" t="t" r="r" b="b"/>
            <a:pathLst>
              <a:path w="5180747" h="3000839">
                <a:moveTo>
                  <a:pt x="0" y="0"/>
                </a:moveTo>
                <a:lnTo>
                  <a:pt x="5180747" y="0"/>
                </a:lnTo>
                <a:lnTo>
                  <a:pt x="5180747" y="3000839"/>
                </a:lnTo>
                <a:lnTo>
                  <a:pt x="0" y="300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0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945854" y="2957077"/>
            <a:ext cx="435131" cy="4351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47685" y="2069743"/>
            <a:ext cx="3270403" cy="2213671"/>
          </a:xfrm>
          <a:custGeom>
            <a:avLst/>
            <a:gdLst/>
            <a:ahLst/>
            <a:cxnLst/>
            <a:rect l="l" t="t" r="r" b="b"/>
            <a:pathLst>
              <a:path w="3270403" h="2213671">
                <a:moveTo>
                  <a:pt x="0" y="0"/>
                </a:moveTo>
                <a:lnTo>
                  <a:pt x="3270403" y="0"/>
                </a:lnTo>
                <a:lnTo>
                  <a:pt x="3270403" y="2213671"/>
                </a:lnTo>
                <a:lnTo>
                  <a:pt x="0" y="2213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74208" y="660400"/>
            <a:ext cx="326424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208" y="1263650"/>
            <a:ext cx="41387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형태의 맵 관련 기능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006828" y="2513655"/>
            <a:ext cx="519623" cy="5196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C433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35027" y="2855799"/>
            <a:ext cx="755859" cy="75585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C433A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647685" y="1431568"/>
            <a:ext cx="780219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맵을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이동할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때의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플레이어를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따라가는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카메라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70732" y="3759539"/>
            <a:ext cx="4358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 맵의 중력 구현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C7F9134C-5220-7ECE-929B-5DA313DB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63BE8-7095-B1AA-B302-BCD82FFA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1E996073-E10A-D6E7-9F5E-AC5C5CC10E00}"/>
              </a:ext>
            </a:extLst>
          </p:cNvPr>
          <p:cNvSpPr txBox="1"/>
          <p:nvPr/>
        </p:nvSpPr>
        <p:spPr>
          <a:xfrm>
            <a:off x="774208" y="660400"/>
            <a:ext cx="326424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2105AF-A90C-4D2A-FBB8-49720D2A47F5}"/>
              </a:ext>
            </a:extLst>
          </p:cNvPr>
          <p:cNvSpPr txBox="1"/>
          <p:nvPr/>
        </p:nvSpPr>
        <p:spPr>
          <a:xfrm>
            <a:off x="774208" y="1263650"/>
            <a:ext cx="4138714" cy="4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AI NPC </a:t>
            </a:r>
            <a:r>
              <a:rPr lang="ko-KR" alt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강화학습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8151D5E-3A7B-3BB5-CF91-7C646FFE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33575"/>
            <a:ext cx="14020800" cy="711156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AB2AD31-0EC8-BF01-48F0-4472572683B5}"/>
              </a:ext>
            </a:extLst>
          </p:cNvPr>
          <p:cNvSpPr/>
          <p:nvPr/>
        </p:nvSpPr>
        <p:spPr>
          <a:xfrm>
            <a:off x="2843565" y="2628900"/>
            <a:ext cx="2947635" cy="1752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5C97E6B-055D-967F-3EDA-9BDD2B1EFB6E}"/>
              </a:ext>
            </a:extLst>
          </p:cNvPr>
          <p:cNvSpPr/>
          <p:nvPr/>
        </p:nvSpPr>
        <p:spPr>
          <a:xfrm>
            <a:off x="8458200" y="7200899"/>
            <a:ext cx="6553200" cy="6858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5C8E10-7D73-A591-B330-4A82C7F2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7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326424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22170" y="1263650"/>
            <a:ext cx="36125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기능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미충족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요구사항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33419"/>
              </p:ext>
            </p:extLst>
          </p:nvPr>
        </p:nvGraphicFramePr>
        <p:xfrm>
          <a:off x="6019800" y="1864995"/>
          <a:ext cx="5400000" cy="1800000"/>
        </p:xfrm>
        <a:graphic>
          <a:graphicData uri="http://schemas.openxmlformats.org/drawingml/2006/table">
            <a:tbl>
              <a:tblPr/>
              <a:tblGrid>
                <a:gridCol w="54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 - 010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우선순위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기반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선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알고리즘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동기화만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구현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거리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기반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tick rate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조절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로직은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미구현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67907"/>
              </p:ext>
            </p:extLst>
          </p:nvPr>
        </p:nvGraphicFramePr>
        <p:xfrm>
          <a:off x="6032938" y="3840764"/>
          <a:ext cx="5400000" cy="1800000"/>
        </p:xfrm>
        <a:graphic>
          <a:graphicData uri="http://schemas.openxmlformats.org/drawingml/2006/table">
            <a:tbl>
              <a:tblPr/>
              <a:tblGrid>
                <a:gridCol w="54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SFR - 005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상호작용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반응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기능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트리거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기반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상호작용은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구현됐지만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시각적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물리적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반응은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미구현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44715"/>
              </p:ext>
            </p:extLst>
          </p:nvPr>
        </p:nvGraphicFramePr>
        <p:xfrm>
          <a:off x="1028699" y="1864995"/>
          <a:ext cx="4320000" cy="1800000"/>
        </p:xfrm>
        <a:graphic>
          <a:graphicData uri="http://schemas.openxmlformats.org/drawingml/2006/table">
            <a:tbl>
              <a:tblPr/>
              <a:tblGrid>
                <a:gridCol w="43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PFR-001(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동시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접속자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수)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최대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8인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접속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가능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20308"/>
              </p:ext>
            </p:extLst>
          </p:nvPr>
        </p:nvGraphicFramePr>
        <p:xfrm>
          <a:off x="1028700" y="3840764"/>
          <a:ext cx="4320000" cy="1800000"/>
        </p:xfrm>
        <a:graphic>
          <a:graphicData uri="http://schemas.openxmlformats.org/drawingml/2006/table">
            <a:tbl>
              <a:tblPr/>
              <a:tblGrid>
                <a:gridCol w="43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PFR-003(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상호작용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응답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시간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지연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최소화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264596"/>
              </p:ext>
            </p:extLst>
          </p:nvPr>
        </p:nvGraphicFramePr>
        <p:xfrm>
          <a:off x="1028700" y="5861399"/>
          <a:ext cx="4319999" cy="1800000"/>
        </p:xfrm>
        <a:graphic>
          <a:graphicData uri="http://schemas.openxmlformats.org/drawingml/2006/table">
            <a:tbl>
              <a:tblPr/>
              <a:tblGrid>
                <a:gridCol w="431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PFR-004(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오브젝트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정확도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다중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접속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상황에서의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771719"/>
              </p:ext>
            </p:extLst>
          </p:nvPr>
        </p:nvGraphicFramePr>
        <p:xfrm>
          <a:off x="1028700" y="7837170"/>
          <a:ext cx="4319999" cy="1800000"/>
        </p:xfrm>
        <a:graphic>
          <a:graphicData uri="http://schemas.openxmlformats.org/drawingml/2006/table">
            <a:tbl>
              <a:tblPr/>
              <a:tblGrid>
                <a:gridCol w="431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PFR-008(UI 2응답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시간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)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UI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조작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응답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500ms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이내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유지</a:t>
                      </a:r>
                      <a:endParaRPr lang="en-US" sz="1100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1263650"/>
            <a:ext cx="41387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성능 요구사항 충족 결과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55397"/>
              </p:ext>
            </p:extLst>
          </p:nvPr>
        </p:nvGraphicFramePr>
        <p:xfrm>
          <a:off x="11962109" y="1864995"/>
          <a:ext cx="5400000" cy="1800000"/>
        </p:xfrm>
        <a:graphic>
          <a:graphicData uri="http://schemas.openxmlformats.org/drawingml/2006/table">
            <a:tbl>
              <a:tblPr/>
              <a:tblGrid>
                <a:gridCol w="54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PER - 002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플레이어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접속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시간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약 8초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라이브러리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자체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문제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25523"/>
              </p:ext>
            </p:extLst>
          </p:nvPr>
        </p:nvGraphicFramePr>
        <p:xfrm>
          <a:off x="11962109" y="3840766"/>
          <a:ext cx="5400000" cy="1800000"/>
        </p:xfrm>
        <a:graphic>
          <a:graphicData uri="http://schemas.openxmlformats.org/drawingml/2006/table">
            <a:tbl>
              <a:tblPr/>
              <a:tblGrid>
                <a:gridCol w="54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PER - 005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거리별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오브젝트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현재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모든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오브젝트가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동일한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tick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rate로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동기화</a:t>
                      </a:r>
                      <a:endParaRPr lang="en-US" sz="1100" dirty="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추가적인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학습이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Noto Serif KR"/>
                          <a:ea typeface="Noto Serif KR"/>
                          <a:cs typeface="Noto Serif KR"/>
                          <a:sym typeface="Noto Serif KR"/>
                        </a:rPr>
                        <a:t>필요</a:t>
                      </a:r>
                      <a:endParaRPr lang="en-US" sz="2000" dirty="0">
                        <a:solidFill>
                          <a:srgbClr val="000000"/>
                        </a:solidFill>
                        <a:latin typeface="Noto Serif KR"/>
                        <a:ea typeface="Noto Serif KR"/>
                        <a:cs typeface="Noto Serif KR"/>
                        <a:sym typeface="Noto Serif KR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1962109" y="1263650"/>
            <a:ext cx="36125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성능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미충족</a:t>
            </a: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요구사항</a:t>
            </a:r>
            <a:endParaRPr lang="en-US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497D35E-D23F-ECF3-0EE1-E203CE0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314592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Team Roles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2978" y="6041511"/>
            <a:ext cx="2278171" cy="2933933"/>
            <a:chOff x="0" y="0"/>
            <a:chExt cx="3037562" cy="39119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7562" cy="3048000"/>
            </a:xfrm>
            <a:custGeom>
              <a:avLst/>
              <a:gdLst/>
              <a:ahLst/>
              <a:cxnLst/>
              <a:rect l="l" t="t" r="r" b="b"/>
              <a:pathLst>
                <a:path w="3037562" h="3048000">
                  <a:moveTo>
                    <a:pt x="0" y="0"/>
                  </a:moveTo>
                  <a:lnTo>
                    <a:pt x="3037562" y="0"/>
                  </a:lnTo>
                  <a:lnTo>
                    <a:pt x="3037562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98612" y="103831"/>
              <a:ext cx="2840338" cy="284033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49199" y="2848919"/>
              <a:ext cx="2479958" cy="106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 b="1">
                  <a:solidFill>
                    <a:srgbClr val="011523"/>
                  </a:solidFill>
                  <a:latin typeface="Noto Serif KR Bold"/>
                  <a:ea typeface="Noto Serif KR Bold"/>
                  <a:cs typeface="Noto Serif KR Bold"/>
                  <a:sym typeface="Noto Serif KR Bold"/>
                </a:rPr>
                <a:t>양경찬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2978" y="1850299"/>
            <a:ext cx="2278171" cy="2933933"/>
            <a:chOff x="0" y="0"/>
            <a:chExt cx="3037562" cy="39119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37562" cy="3048000"/>
            </a:xfrm>
            <a:custGeom>
              <a:avLst/>
              <a:gdLst/>
              <a:ahLst/>
              <a:cxnLst/>
              <a:rect l="l" t="t" r="r" b="b"/>
              <a:pathLst>
                <a:path w="3037562" h="3048000">
                  <a:moveTo>
                    <a:pt x="0" y="0"/>
                  </a:moveTo>
                  <a:lnTo>
                    <a:pt x="3037562" y="0"/>
                  </a:lnTo>
                  <a:lnTo>
                    <a:pt x="3037562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98612" y="103831"/>
              <a:ext cx="2840338" cy="284033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73288" y="2848919"/>
              <a:ext cx="2490986" cy="106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 b="1">
                  <a:solidFill>
                    <a:srgbClr val="011523"/>
                  </a:solidFill>
                  <a:latin typeface="Noto Serif KR Bold"/>
                  <a:ea typeface="Noto Serif KR Bold"/>
                  <a:cs typeface="Noto Serif KR Bold"/>
                  <a:sym typeface="Noto Serif KR Bold"/>
                </a:rPr>
                <a:t>김만종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82207" y="2206016"/>
            <a:ext cx="12595481" cy="220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게임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기획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프로젝트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관리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NGO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멀티플레이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및 UI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구현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형태의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맵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플레이어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이동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/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카메라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조작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구현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ML-Agents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강화학습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환경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구현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및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학습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진행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82207" y="6835378"/>
            <a:ext cx="12595481" cy="17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추가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아이디어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기획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NGO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멀티플레이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기능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테스트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형태의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맵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환경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요소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생성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및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상호작용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기능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구현</a:t>
            </a:r>
            <a:endParaRPr lang="en-US" sz="2500" b="1" dirty="0">
              <a:solidFill>
                <a:srgbClr val="011523"/>
              </a:solidFill>
              <a:latin typeface="Noto Serif KR Bold" panose="02020200000000000000" pitchFamily="18" charset="-127"/>
              <a:ea typeface="Noto Serif KR Bold" panose="02020200000000000000" pitchFamily="18" charset="-127"/>
              <a:cs typeface="Noto Serif KR Medium"/>
              <a:sym typeface="Noto Serif KR Medium"/>
            </a:endParaRP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미션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시스템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및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인게임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플레이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구현</a:t>
            </a:r>
            <a:r>
              <a:rPr lang="en-US" sz="2500" b="1" dirty="0">
                <a:solidFill>
                  <a:srgbClr val="011523"/>
                </a:solidFill>
                <a:latin typeface="Noto Serif KR Bold" panose="02020200000000000000" pitchFamily="18" charset="-127"/>
                <a:ea typeface="Noto Serif KR Bold" panose="02020200000000000000" pitchFamily="18" charset="-127"/>
                <a:cs typeface="Noto Serif KR Medium"/>
                <a:sym typeface="Noto Serif KR Medium"/>
              </a:rPr>
              <a:t> 중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E51CDA0-1E15-332C-956C-30C3EA29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3920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Demonstration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EF5B4-4487-2554-8EC8-0FD83114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Demonstration_1">
            <a:hlinkClick r:id="" action="ppaction://media"/>
            <a:extLst>
              <a:ext uri="{FF2B5EF4-FFF2-40B4-BE49-F238E27FC236}">
                <a16:creationId xmlns:a16="http://schemas.microsoft.com/office/drawing/2014/main" id="{8ADB4643-DFEB-51EC-39B4-5A7A26A01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700" y="1790700"/>
            <a:ext cx="14706600" cy="7957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9970" y="2779409"/>
            <a:ext cx="21977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11653" y="952500"/>
            <a:ext cx="446469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9970" y="3621887"/>
            <a:ext cx="227245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Structure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70" y="4464364"/>
            <a:ext cx="53460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 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9970" y="5306842"/>
            <a:ext cx="26976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Test Results 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26771" y="2769884"/>
            <a:ext cx="102125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76281" y="3612362"/>
            <a:ext cx="1371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59771" y="4454839"/>
            <a:ext cx="368825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주요 기능과 알고리즘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68591" y="5297317"/>
            <a:ext cx="21794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테스트 결과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7715" y="3065159"/>
            <a:ext cx="11589056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4012427" y="3907637"/>
            <a:ext cx="11163854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7086025" y="4750114"/>
            <a:ext cx="5773746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4437629" y="5592592"/>
            <a:ext cx="9930962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739970" y="6145042"/>
            <a:ext cx="260895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Team Roles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26771" y="6135517"/>
            <a:ext cx="102125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역할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48927" y="6430792"/>
            <a:ext cx="11177844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739970" y="6987520"/>
            <a:ext cx="31895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Demonstration 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26771" y="6977995"/>
            <a:ext cx="102125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시연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929506" y="7273270"/>
            <a:ext cx="10597265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0561AB96-3078-EFBE-A681-616128E1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A815CF0E-090A-53ED-E109-94993DEFC3F1}"/>
              </a:ext>
            </a:extLst>
          </p:cNvPr>
          <p:cNvSpPr txBox="1"/>
          <p:nvPr/>
        </p:nvSpPr>
        <p:spPr>
          <a:xfrm>
            <a:off x="1739970" y="7841925"/>
            <a:ext cx="2272457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7. Next Step   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D3FD376B-9CE9-E74F-4BE0-72897B61D9C0}"/>
              </a:ext>
            </a:extLst>
          </p:cNvPr>
          <p:cNvSpPr txBox="1"/>
          <p:nvPr/>
        </p:nvSpPr>
        <p:spPr>
          <a:xfrm>
            <a:off x="11887201" y="7832400"/>
            <a:ext cx="4660830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</a:t>
            </a:r>
            <a:r>
              <a:rPr lang="ko-KR" altLang="en-US" sz="3000" dirty="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향후 구현 계획 및 잔여 일정</a:t>
            </a:r>
            <a:endParaRPr lang="en-US" sz="3000" dirty="0">
              <a:solidFill>
                <a:srgbClr val="011523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AutoShape 20">
            <a:extLst>
              <a:ext uri="{FF2B5EF4-FFF2-40B4-BE49-F238E27FC236}">
                <a16:creationId xmlns:a16="http://schemas.microsoft.com/office/drawing/2014/main" id="{77D2F0D3-EE2F-8085-6C92-30E5B756E822}"/>
              </a:ext>
            </a:extLst>
          </p:cNvPr>
          <p:cNvSpPr/>
          <p:nvPr/>
        </p:nvSpPr>
        <p:spPr>
          <a:xfrm flipV="1">
            <a:off x="3937716" y="8115746"/>
            <a:ext cx="7949486" cy="2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3920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Demonstration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C0DDDA-643C-2D7C-9D87-085A982A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Demonstration_2">
            <a:hlinkClick r:id="" action="ppaction://media"/>
            <a:extLst>
              <a:ext uri="{FF2B5EF4-FFF2-40B4-BE49-F238E27FC236}">
                <a16:creationId xmlns:a16="http://schemas.microsoft.com/office/drawing/2014/main" id="{F66DBC25-AE1B-7C2E-515F-A8CC9FD4D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638300"/>
            <a:ext cx="13944600" cy="77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9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3920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6. Demonstration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829143-7C98-FC03-9A0E-FFF2D3D4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Demonstration_3">
            <a:hlinkClick r:id="" action="ppaction://media"/>
            <a:extLst>
              <a:ext uri="{FF2B5EF4-FFF2-40B4-BE49-F238E27FC236}">
                <a16:creationId xmlns:a16="http://schemas.microsoft.com/office/drawing/2014/main" id="{3F6E3638-CD9E-094D-F3A3-6B0680123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4637" y="2019300"/>
            <a:ext cx="12658725" cy="71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A4561-A127-C5C4-4C09-9C23F04DA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554D78E-14FD-ECCA-F33A-24F98D35089A}"/>
              </a:ext>
            </a:extLst>
          </p:cNvPr>
          <p:cNvSpPr txBox="1"/>
          <p:nvPr/>
        </p:nvSpPr>
        <p:spPr>
          <a:xfrm>
            <a:off x="774208" y="660400"/>
            <a:ext cx="3920133" cy="6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7. Next Step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61DAF-4A33-6D05-23B4-C95AE9AE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4D9796F-599E-6936-E97E-B674DEA2B199}"/>
              </a:ext>
            </a:extLst>
          </p:cNvPr>
          <p:cNvSpPr/>
          <p:nvPr/>
        </p:nvSpPr>
        <p:spPr>
          <a:xfrm flipH="1">
            <a:off x="1295400" y="2095500"/>
            <a:ext cx="2076487" cy="2102795"/>
          </a:xfrm>
          <a:custGeom>
            <a:avLst/>
            <a:gdLst/>
            <a:ahLst/>
            <a:cxnLst/>
            <a:rect l="l" t="t" r="r" b="b"/>
            <a:pathLst>
              <a:path w="1493195" h="1493195">
                <a:moveTo>
                  <a:pt x="0" y="0"/>
                </a:moveTo>
                <a:lnTo>
                  <a:pt x="1493195" y="0"/>
                </a:lnTo>
                <a:lnTo>
                  <a:pt x="1493195" y="1493195"/>
                </a:lnTo>
                <a:lnTo>
                  <a:pt x="0" y="14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E4470684-F2CA-513B-8303-B8751C5F705B}"/>
              </a:ext>
            </a:extLst>
          </p:cNvPr>
          <p:cNvSpPr txBox="1"/>
          <p:nvPr/>
        </p:nvSpPr>
        <p:spPr>
          <a:xfrm>
            <a:off x="4114800" y="2042636"/>
            <a:ext cx="780219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AI </a:t>
            </a:r>
            <a:r>
              <a:rPr lang="ko-KR" alt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고도화</a:t>
            </a:r>
            <a:endParaRPr lang="en-US" altLang="ko-KR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1.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추가 시나리오 적용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2.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학습량 증가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3.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파라미터 최적화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2DA7E2-A469-7876-E176-27E89ADA8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7398260"/>
            <a:ext cx="3089882" cy="2240164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85CF21B4-B06E-4C40-98E5-E344E586DABA}"/>
              </a:ext>
            </a:extLst>
          </p:cNvPr>
          <p:cNvSpPr txBox="1"/>
          <p:nvPr/>
        </p:nvSpPr>
        <p:spPr>
          <a:xfrm>
            <a:off x="4114800" y="7359117"/>
            <a:ext cx="7802198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에셋</a:t>
            </a:r>
            <a:r>
              <a:rPr lang="ko-KR" alt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적용</a:t>
            </a:r>
            <a:endParaRPr lang="en-US" altLang="ko-KR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1.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환경 요소 그래픽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2. UI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그래픽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3.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게임 사운드 등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AB38F3-8317-FBC6-B2C4-815214906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028" y="4740355"/>
            <a:ext cx="2076487" cy="2076487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300C342-059B-80CE-06E4-970EC3A35FB7}"/>
              </a:ext>
            </a:extLst>
          </p:cNvPr>
          <p:cNvSpPr txBox="1"/>
          <p:nvPr/>
        </p:nvSpPr>
        <p:spPr>
          <a:xfrm>
            <a:off x="4114800" y="4740355"/>
            <a:ext cx="9525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게임 플레이 구현</a:t>
            </a:r>
            <a:endParaRPr lang="en-US" altLang="ko-KR" sz="3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1.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기본적인 게임 플레이 틀 구현 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(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역할 설정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,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미션 시스템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,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승리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/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패배 시스템</a:t>
            </a:r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)</a:t>
            </a:r>
          </a:p>
          <a:p>
            <a:pPr algn="l"/>
            <a:r>
              <a:rPr lang="en-US" altLang="ko-KR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2.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게임 플레이 테스트가 가능한 정도를 목표</a:t>
            </a:r>
            <a:endParaRPr lang="en-US" altLang="ko-KR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53305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CBFE7-25BB-3631-63C9-92A1699F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80AFC67-5A41-62CB-D235-FDD312D6EE47}"/>
              </a:ext>
            </a:extLst>
          </p:cNvPr>
          <p:cNvSpPr txBox="1"/>
          <p:nvPr/>
        </p:nvSpPr>
        <p:spPr>
          <a:xfrm>
            <a:off x="774208" y="660400"/>
            <a:ext cx="3920133" cy="68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7. Next Step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9A77A3-6579-BA23-EE05-0DA571D7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6D845A-252A-595C-0408-8B25BB90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38300"/>
            <a:ext cx="12355311" cy="7590135"/>
          </a:xfrm>
          <a:prstGeom prst="rect">
            <a:avLst/>
          </a:prstGeom>
        </p:spPr>
      </p:pic>
      <p:sp>
        <p:nvSpPr>
          <p:cNvPr id="14" name="TextBox 17">
            <a:extLst>
              <a:ext uri="{FF2B5EF4-FFF2-40B4-BE49-F238E27FC236}">
                <a16:creationId xmlns:a16="http://schemas.microsoft.com/office/drawing/2014/main" id="{D66CA92E-F0F3-D357-57CA-8DF7544D9BF2}"/>
              </a:ext>
            </a:extLst>
          </p:cNvPr>
          <p:cNvSpPr txBox="1"/>
          <p:nvPr/>
        </p:nvSpPr>
        <p:spPr>
          <a:xfrm>
            <a:off x="1975913" y="8888710"/>
            <a:ext cx="110595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잔여 작업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FB6B4684-605A-CB96-353C-E0C9761E8433}"/>
              </a:ext>
            </a:extLst>
          </p:cNvPr>
          <p:cNvSpPr txBox="1"/>
          <p:nvPr/>
        </p:nvSpPr>
        <p:spPr>
          <a:xfrm>
            <a:off x="1975913" y="8459345"/>
            <a:ext cx="1258354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프로토타입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C7C879-3B7D-8D0C-44A7-1CACAF78142F}"/>
              </a:ext>
            </a:extLst>
          </p:cNvPr>
          <p:cNvSpPr/>
          <p:nvPr/>
        </p:nvSpPr>
        <p:spPr>
          <a:xfrm>
            <a:off x="1613354" y="8498951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8CA2CF-DFDA-BCBA-B9DC-53A00BD7B67D}"/>
              </a:ext>
            </a:extLst>
          </p:cNvPr>
          <p:cNvSpPr/>
          <p:nvPr/>
        </p:nvSpPr>
        <p:spPr>
          <a:xfrm>
            <a:off x="1613354" y="8932572"/>
            <a:ext cx="252000" cy="252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C47E3FAC-FAF4-3A6A-0771-BD9CDF43C026}"/>
              </a:ext>
            </a:extLst>
          </p:cNvPr>
          <p:cNvSpPr txBox="1"/>
          <p:nvPr/>
        </p:nvSpPr>
        <p:spPr>
          <a:xfrm>
            <a:off x="1975913" y="8053339"/>
            <a:ext cx="1105954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완료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03A4A1-ED28-6409-6622-04CE95930AF4}"/>
              </a:ext>
            </a:extLst>
          </p:cNvPr>
          <p:cNvSpPr/>
          <p:nvPr/>
        </p:nvSpPr>
        <p:spPr>
          <a:xfrm>
            <a:off x="1613354" y="8092945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67F62A-66EB-8993-F9CC-AF0B57B3954A}"/>
              </a:ext>
            </a:extLst>
          </p:cNvPr>
          <p:cNvSpPr/>
          <p:nvPr/>
        </p:nvSpPr>
        <p:spPr>
          <a:xfrm>
            <a:off x="4597402" y="3124197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F59A23-7BE3-8BE6-64C5-565E0C23FCFA}"/>
              </a:ext>
            </a:extLst>
          </p:cNvPr>
          <p:cNvSpPr/>
          <p:nvPr/>
        </p:nvSpPr>
        <p:spPr>
          <a:xfrm>
            <a:off x="4597402" y="3530601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87E148-9327-2595-F71A-5C35758315F1}"/>
              </a:ext>
            </a:extLst>
          </p:cNvPr>
          <p:cNvSpPr/>
          <p:nvPr/>
        </p:nvSpPr>
        <p:spPr>
          <a:xfrm>
            <a:off x="4597402" y="3945471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5EF5BB-8C5F-F717-8FD8-53C5195820F9}"/>
              </a:ext>
            </a:extLst>
          </p:cNvPr>
          <p:cNvSpPr/>
          <p:nvPr/>
        </p:nvSpPr>
        <p:spPr>
          <a:xfrm>
            <a:off x="4597402" y="4360341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8DCDC2-D3F4-76BF-4F31-5AE304D01279}"/>
              </a:ext>
            </a:extLst>
          </p:cNvPr>
          <p:cNvSpPr/>
          <p:nvPr/>
        </p:nvSpPr>
        <p:spPr>
          <a:xfrm>
            <a:off x="4597402" y="4778912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98553-7324-E784-7A5E-ADF44127FC1E}"/>
              </a:ext>
            </a:extLst>
          </p:cNvPr>
          <p:cNvSpPr/>
          <p:nvPr/>
        </p:nvSpPr>
        <p:spPr>
          <a:xfrm>
            <a:off x="4597402" y="3539126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52AC53-4FEA-A111-BEB3-6BB25434BBD2}"/>
              </a:ext>
            </a:extLst>
          </p:cNvPr>
          <p:cNvSpPr/>
          <p:nvPr/>
        </p:nvSpPr>
        <p:spPr>
          <a:xfrm>
            <a:off x="4597402" y="3954055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6AA1E7-FF6C-06DE-1064-5893EC175D95}"/>
              </a:ext>
            </a:extLst>
          </p:cNvPr>
          <p:cNvSpPr/>
          <p:nvPr/>
        </p:nvSpPr>
        <p:spPr>
          <a:xfrm>
            <a:off x="4597402" y="3547710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D89349-60A2-9284-7CC3-9DC59376CB7F}"/>
              </a:ext>
            </a:extLst>
          </p:cNvPr>
          <p:cNvSpPr/>
          <p:nvPr/>
        </p:nvSpPr>
        <p:spPr>
          <a:xfrm>
            <a:off x="4597402" y="4766627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635E4C5-C75C-F80F-E1AB-90126CD98C23}"/>
              </a:ext>
            </a:extLst>
          </p:cNvPr>
          <p:cNvSpPr/>
          <p:nvPr/>
        </p:nvSpPr>
        <p:spPr>
          <a:xfrm>
            <a:off x="4597402" y="5172913"/>
            <a:ext cx="252000" cy="252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BAA7A2-63BF-5DF8-BC68-D26082F59B62}"/>
              </a:ext>
            </a:extLst>
          </p:cNvPr>
          <p:cNvSpPr/>
          <p:nvPr/>
        </p:nvSpPr>
        <p:spPr>
          <a:xfrm>
            <a:off x="4593169" y="5587842"/>
            <a:ext cx="252000" cy="25200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C1723A-6A8F-42CA-D541-E28D7DCAD7EB}"/>
              </a:ext>
            </a:extLst>
          </p:cNvPr>
          <p:cNvSpPr/>
          <p:nvPr/>
        </p:nvSpPr>
        <p:spPr>
          <a:xfrm>
            <a:off x="4593169" y="6408998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79572A-789E-F418-C56E-0A17D6D0E839}"/>
              </a:ext>
            </a:extLst>
          </p:cNvPr>
          <p:cNvSpPr/>
          <p:nvPr/>
        </p:nvSpPr>
        <p:spPr>
          <a:xfrm>
            <a:off x="4593169" y="7226939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64F871-9AFB-CDA3-0D4A-C8DBDADA991D}"/>
              </a:ext>
            </a:extLst>
          </p:cNvPr>
          <p:cNvSpPr/>
          <p:nvPr/>
        </p:nvSpPr>
        <p:spPr>
          <a:xfrm>
            <a:off x="4593169" y="6822201"/>
            <a:ext cx="252000" cy="252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5AD0A6-C976-7AFA-AFC4-269AF5EC7718}"/>
              </a:ext>
            </a:extLst>
          </p:cNvPr>
          <p:cNvSpPr/>
          <p:nvPr/>
        </p:nvSpPr>
        <p:spPr>
          <a:xfrm>
            <a:off x="4593169" y="5994069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0F14661-A9D2-039D-FA7B-A33E074FFF37}"/>
              </a:ext>
            </a:extLst>
          </p:cNvPr>
          <p:cNvSpPr/>
          <p:nvPr/>
        </p:nvSpPr>
        <p:spPr>
          <a:xfrm>
            <a:off x="4593169" y="7636617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34BA53-6A11-6680-95FC-F89E7D8F7FF0}"/>
              </a:ext>
            </a:extLst>
          </p:cNvPr>
          <p:cNvSpPr/>
          <p:nvPr/>
        </p:nvSpPr>
        <p:spPr>
          <a:xfrm>
            <a:off x="4593169" y="8047254"/>
            <a:ext cx="252000" cy="252000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B479335-2902-9B5C-D2A5-9BCDB8C18C92}"/>
              </a:ext>
            </a:extLst>
          </p:cNvPr>
          <p:cNvSpPr/>
          <p:nvPr/>
        </p:nvSpPr>
        <p:spPr>
          <a:xfrm>
            <a:off x="4593169" y="8457891"/>
            <a:ext cx="252000" cy="2520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7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6203" y="3923656"/>
            <a:ext cx="5101071" cy="142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182999" y="8885555"/>
            <a:ext cx="207630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20227126 김만종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20217142 양경찬</a:t>
            </a:r>
          </a:p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지도교수 : 이정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B99B1F94-C98F-483A-038F-699769B8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22119" y="4674341"/>
            <a:ext cx="643761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  <a:spcBef>
                <a:spcPct val="0"/>
              </a:spcBef>
            </a:pPr>
            <a:r>
              <a:rPr lang="en-US" sz="5247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87603" y="1035050"/>
            <a:ext cx="7112794" cy="266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89"/>
              </a:lnSpc>
              <a:spcBef>
                <a:spcPct val="0"/>
              </a:spcBef>
            </a:pPr>
            <a:r>
              <a:rPr lang="en-US" sz="15635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208" y="660400"/>
            <a:ext cx="3005208" cy="68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229623" y="3302624"/>
            <a:ext cx="2278171" cy="2933933"/>
            <a:chOff x="0" y="0"/>
            <a:chExt cx="3037562" cy="3911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37562" cy="3048000"/>
            </a:xfrm>
            <a:custGeom>
              <a:avLst/>
              <a:gdLst/>
              <a:ahLst/>
              <a:cxnLst/>
              <a:rect l="l" t="t" r="r" b="b"/>
              <a:pathLst>
                <a:path w="3037562" h="3048000">
                  <a:moveTo>
                    <a:pt x="0" y="0"/>
                  </a:moveTo>
                  <a:lnTo>
                    <a:pt x="3037562" y="0"/>
                  </a:lnTo>
                  <a:lnTo>
                    <a:pt x="3037562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98612" y="103831"/>
              <a:ext cx="2840338" cy="2840338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F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05757" y="2848919"/>
              <a:ext cx="2026047" cy="106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 dirty="0">
                  <a:solidFill>
                    <a:srgbClr val="01152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Hider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CE906-3EAB-9F2A-01DB-59B6A614A51E}"/>
              </a:ext>
            </a:extLst>
          </p:cNvPr>
          <p:cNvGrpSpPr/>
          <p:nvPr/>
        </p:nvGrpSpPr>
        <p:grpSpPr>
          <a:xfrm>
            <a:off x="9780206" y="3302624"/>
            <a:ext cx="2278171" cy="2961530"/>
            <a:chOff x="9780206" y="3302624"/>
            <a:chExt cx="2278171" cy="2961530"/>
          </a:xfrm>
        </p:grpSpPr>
        <p:sp>
          <p:nvSpPr>
            <p:cNvPr id="12" name="Freeform 12"/>
            <p:cNvSpPr/>
            <p:nvPr/>
          </p:nvSpPr>
          <p:spPr>
            <a:xfrm>
              <a:off x="9780206" y="3302624"/>
              <a:ext cx="2278171" cy="2286000"/>
            </a:xfrm>
            <a:custGeom>
              <a:avLst/>
              <a:gdLst/>
              <a:ahLst/>
              <a:cxnLst/>
              <a:rect l="l" t="t" r="r" b="b"/>
              <a:pathLst>
                <a:path w="3037562" h="3048000">
                  <a:moveTo>
                    <a:pt x="0" y="0"/>
                  </a:moveTo>
                  <a:lnTo>
                    <a:pt x="3037562" y="0"/>
                  </a:lnTo>
                  <a:lnTo>
                    <a:pt x="3037562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9854165" y="3380497"/>
              <a:ext cx="2130253" cy="213025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845709" y="5439313"/>
              <a:ext cx="2147164" cy="824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4799" dirty="0">
                  <a:solidFill>
                    <a:srgbClr val="011523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Seeker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13708" y="6641400"/>
            <a:ext cx="11460584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Netcode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for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GameObjects</a:t>
            </a:r>
            <a:r>
              <a:rPr lang="ko-KR" alt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와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ML-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Agents를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활용한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멀티플레이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ko-KR" alt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숨바꼭질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게임</a:t>
            </a:r>
            <a:endParaRPr lang="en-US" sz="25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40BF818-83B6-27E8-FF93-83D61375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4208" y="660400"/>
            <a:ext cx="2959592" cy="68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</a:t>
            </a:r>
          </a:p>
        </p:txBody>
      </p:sp>
      <p:sp>
        <p:nvSpPr>
          <p:cNvPr id="3" name="Freeform 3"/>
          <p:cNvSpPr/>
          <p:nvPr/>
        </p:nvSpPr>
        <p:spPr>
          <a:xfrm>
            <a:off x="4952536" y="912047"/>
            <a:ext cx="8382928" cy="8859105"/>
          </a:xfrm>
          <a:custGeom>
            <a:avLst/>
            <a:gdLst/>
            <a:ahLst/>
            <a:cxnLst/>
            <a:rect l="l" t="t" r="r" b="b"/>
            <a:pathLst>
              <a:path w="8382928" h="8859105">
                <a:moveTo>
                  <a:pt x="0" y="0"/>
                </a:moveTo>
                <a:lnTo>
                  <a:pt x="8382928" y="0"/>
                </a:lnTo>
                <a:lnTo>
                  <a:pt x="8382928" y="8859105"/>
                </a:lnTo>
                <a:lnTo>
                  <a:pt x="0" y="8859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452490" y="4833718"/>
            <a:ext cx="1558155" cy="1660317"/>
            <a:chOff x="0" y="0"/>
            <a:chExt cx="2077539" cy="22137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7539" cy="2077539"/>
            </a:xfrm>
            <a:custGeom>
              <a:avLst/>
              <a:gdLst/>
              <a:ahLst/>
              <a:cxnLst/>
              <a:rect l="l" t="t" r="r" b="b"/>
              <a:pathLst>
                <a:path w="2077539" h="2077539">
                  <a:moveTo>
                    <a:pt x="0" y="0"/>
                  </a:moveTo>
                  <a:lnTo>
                    <a:pt x="2077539" y="0"/>
                  </a:lnTo>
                  <a:lnTo>
                    <a:pt x="2077539" y="2077539"/>
                  </a:lnTo>
                  <a:lnTo>
                    <a:pt x="0" y="2077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401" y="1469288"/>
              <a:ext cx="2058737" cy="74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1"/>
                </a:lnSpc>
                <a:spcBef>
                  <a:spcPct val="0"/>
                </a:spcBef>
              </a:pPr>
              <a:r>
                <a:rPr lang="en-US" sz="3394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The Zoo</a:t>
              </a: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E4FB674-A86B-C5A7-3152-0EE24899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8466" y="1770779"/>
            <a:ext cx="9095052" cy="7617106"/>
          </a:xfrm>
          <a:custGeom>
            <a:avLst/>
            <a:gdLst/>
            <a:ahLst/>
            <a:cxnLst/>
            <a:rect l="l" t="t" r="r" b="b"/>
            <a:pathLst>
              <a:path w="9095052" h="7617106">
                <a:moveTo>
                  <a:pt x="0" y="0"/>
                </a:moveTo>
                <a:lnTo>
                  <a:pt x="9095052" y="0"/>
                </a:lnTo>
                <a:lnTo>
                  <a:pt x="9095052" y="7617106"/>
                </a:lnTo>
                <a:lnTo>
                  <a:pt x="0" y="761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74208" y="660400"/>
            <a:ext cx="269736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43518" y="5177836"/>
            <a:ext cx="7896016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Network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Unity Game Service(UGS)를 이용하여 멀티플레이 구현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세션 생성, 참가 구현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AI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ML-Agents를 활용하여 플레이어 행동을 모사하는 AI 설계 및 학습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Character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Input System을 이용한 이벤트 기반 입력 처리 및 확장성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형태의 맵에 맞는 카메라 회전 구현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Game Logic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상호작용, 미션 등 게임 플레이를 위한 시스템</a:t>
            </a:r>
          </a:p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형태의 맵에 맞는 중력 구현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96547-E19A-DD95-8988-F821A20D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78911" y="3222670"/>
            <a:ext cx="3086100" cy="1025780"/>
          </a:xfrm>
          <a:custGeom>
            <a:avLst/>
            <a:gdLst/>
            <a:ahLst/>
            <a:cxnLst/>
            <a:rect l="l" t="t" r="r" b="b"/>
            <a:pathLst>
              <a:path w="812800" h="270164">
                <a:moveTo>
                  <a:pt x="75259" y="0"/>
                </a:moveTo>
                <a:lnTo>
                  <a:pt x="737541" y="0"/>
                </a:lnTo>
                <a:cubicBezTo>
                  <a:pt x="779105" y="0"/>
                  <a:pt x="812800" y="33695"/>
                  <a:pt x="812800" y="75259"/>
                </a:cubicBezTo>
                <a:lnTo>
                  <a:pt x="812800" y="194905"/>
                </a:lnTo>
                <a:cubicBezTo>
                  <a:pt x="812800" y="236470"/>
                  <a:pt x="779105" y="270164"/>
                  <a:pt x="737541" y="270164"/>
                </a:cubicBezTo>
                <a:lnTo>
                  <a:pt x="75259" y="270164"/>
                </a:lnTo>
                <a:cubicBezTo>
                  <a:pt x="33695" y="270164"/>
                  <a:pt x="0" y="236470"/>
                  <a:pt x="0" y="194905"/>
                </a:cubicBezTo>
                <a:lnTo>
                  <a:pt x="0" y="75259"/>
                </a:lnTo>
                <a:cubicBezTo>
                  <a:pt x="0" y="33695"/>
                  <a:pt x="33695" y="0"/>
                  <a:pt x="75259" y="0"/>
                </a:cubicBezTo>
                <a:close/>
              </a:path>
            </a:pathLst>
          </a:custGeom>
          <a:solidFill>
            <a:srgbClr val="FFFFFF"/>
          </a:solidFill>
          <a:ln w="47625" cap="rnd">
            <a:solidFill>
              <a:srgbClr val="000000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800" dirty="0"/>
              <a:t>START</a:t>
            </a:r>
            <a:endParaRPr lang="ko-KR" altLang="en-US" sz="2800" dirty="0"/>
          </a:p>
        </p:txBody>
      </p:sp>
      <p:sp>
        <p:nvSpPr>
          <p:cNvPr id="5" name="Freeform 5"/>
          <p:cNvSpPr/>
          <p:nvPr/>
        </p:nvSpPr>
        <p:spPr>
          <a:xfrm>
            <a:off x="4252782" y="3866944"/>
            <a:ext cx="973448" cy="973448"/>
          </a:xfrm>
          <a:custGeom>
            <a:avLst/>
            <a:gdLst/>
            <a:ahLst/>
            <a:cxnLst/>
            <a:rect l="l" t="t" r="r" b="b"/>
            <a:pathLst>
              <a:path w="973448" h="973448">
                <a:moveTo>
                  <a:pt x="0" y="0"/>
                </a:moveTo>
                <a:lnTo>
                  <a:pt x="973448" y="0"/>
                </a:lnTo>
                <a:lnTo>
                  <a:pt x="973448" y="973448"/>
                </a:lnTo>
                <a:lnTo>
                  <a:pt x="0" y="97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694941" y="2799577"/>
            <a:ext cx="2339857" cy="2040815"/>
            <a:chOff x="0" y="0"/>
            <a:chExt cx="3119810" cy="2721087"/>
          </a:xfrm>
        </p:grpSpPr>
        <p:sp>
          <p:nvSpPr>
            <p:cNvPr id="7" name="Freeform 7"/>
            <p:cNvSpPr/>
            <p:nvPr/>
          </p:nvSpPr>
          <p:spPr>
            <a:xfrm>
              <a:off x="199362" y="0"/>
              <a:ext cx="2721087" cy="2721087"/>
            </a:xfrm>
            <a:custGeom>
              <a:avLst/>
              <a:gdLst/>
              <a:ahLst/>
              <a:cxnLst/>
              <a:rect l="l" t="t" r="r" b="b"/>
              <a:pathLst>
                <a:path w="2721087" h="2721087">
                  <a:moveTo>
                    <a:pt x="0" y="0"/>
                  </a:moveTo>
                  <a:lnTo>
                    <a:pt x="2721086" y="0"/>
                  </a:lnTo>
                  <a:lnTo>
                    <a:pt x="2721086" y="2721087"/>
                  </a:lnTo>
                  <a:lnTo>
                    <a:pt x="0" y="27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99362" y="1589606"/>
              <a:ext cx="1748321" cy="728596"/>
              <a:chOff x="0" y="0"/>
              <a:chExt cx="345347" cy="1439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45347" cy="143920"/>
              </a:xfrm>
              <a:custGeom>
                <a:avLst/>
                <a:gdLst/>
                <a:ahLst/>
                <a:cxnLst/>
                <a:rect l="l" t="t" r="r" b="b"/>
                <a:pathLst>
                  <a:path w="345347" h="143920">
                    <a:moveTo>
                      <a:pt x="0" y="0"/>
                    </a:moveTo>
                    <a:lnTo>
                      <a:pt x="345347" y="0"/>
                    </a:lnTo>
                    <a:lnTo>
                      <a:pt x="345347" y="143920"/>
                    </a:lnTo>
                    <a:lnTo>
                      <a:pt x="0" y="143920"/>
                    </a:lnTo>
                    <a:close/>
                  </a:path>
                </a:pathLst>
              </a:custGeom>
              <a:solidFill>
                <a:srgbClr val="F5FB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45347" cy="1915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1542834"/>
              <a:ext cx="3119810" cy="1058575"/>
            </a:xfrm>
            <a:custGeom>
              <a:avLst/>
              <a:gdLst/>
              <a:ahLst/>
              <a:cxnLst/>
              <a:rect l="l" t="t" r="r" b="b"/>
              <a:pathLst>
                <a:path w="3119810" h="1058575">
                  <a:moveTo>
                    <a:pt x="0" y="0"/>
                  </a:moveTo>
                  <a:lnTo>
                    <a:pt x="3119810" y="0"/>
                  </a:lnTo>
                  <a:lnTo>
                    <a:pt x="3119810" y="1058575"/>
                  </a:lnTo>
                  <a:lnTo>
                    <a:pt x="0" y="105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4764" b="-1481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3321961" y="4469616"/>
            <a:ext cx="0" cy="1017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5883470" y="5895199"/>
            <a:ext cx="10191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 flipV="1">
            <a:off x="8864869" y="4844256"/>
            <a:ext cx="0" cy="6184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11154886" y="4695958"/>
            <a:ext cx="9494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388599" y="6181980"/>
            <a:ext cx="2366301" cy="1745559"/>
            <a:chOff x="0" y="0"/>
            <a:chExt cx="812800" cy="5995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599581"/>
            </a:xfrm>
            <a:custGeom>
              <a:avLst/>
              <a:gdLst/>
              <a:ahLst/>
              <a:cxnLst/>
              <a:rect l="l" t="t" r="r" b="b"/>
              <a:pathLst>
                <a:path w="812800" h="599581">
                  <a:moveTo>
                    <a:pt x="49076" y="0"/>
                  </a:moveTo>
                  <a:lnTo>
                    <a:pt x="763724" y="0"/>
                  </a:lnTo>
                  <a:cubicBezTo>
                    <a:pt x="790828" y="0"/>
                    <a:pt x="812800" y="21972"/>
                    <a:pt x="812800" y="49076"/>
                  </a:cubicBezTo>
                  <a:lnTo>
                    <a:pt x="812800" y="550505"/>
                  </a:lnTo>
                  <a:cubicBezTo>
                    <a:pt x="812800" y="577609"/>
                    <a:pt x="790828" y="599581"/>
                    <a:pt x="763724" y="599581"/>
                  </a:cubicBezTo>
                  <a:lnTo>
                    <a:pt x="49076" y="599581"/>
                  </a:lnTo>
                  <a:cubicBezTo>
                    <a:pt x="21972" y="599581"/>
                    <a:pt x="0" y="577609"/>
                    <a:pt x="0" y="550505"/>
                  </a:cubicBezTo>
                  <a:lnTo>
                    <a:pt x="0" y="49076"/>
                  </a:lnTo>
                  <a:cubicBezTo>
                    <a:pt x="0" y="21972"/>
                    <a:pt x="21972" y="0"/>
                    <a:pt x="49076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6186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struct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ConnectionData</a:t>
              </a:r>
            </a:p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ConnectionType 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type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string 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code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string 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password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...</a:t>
              </a:r>
            </a:p>
            <a:p>
              <a:pPr marL="0" lvl="0" indent="0"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6406098"/>
            <a:ext cx="3893514" cy="1521440"/>
            <a:chOff x="0" y="0"/>
            <a:chExt cx="1025452" cy="4007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452" cy="400709"/>
            </a:xfrm>
            <a:custGeom>
              <a:avLst/>
              <a:gdLst/>
              <a:ahLst/>
              <a:cxnLst/>
              <a:rect l="l" t="t" r="r" b="b"/>
              <a:pathLst>
                <a:path w="1025452" h="400709">
                  <a:moveTo>
                    <a:pt x="29826" y="0"/>
                  </a:moveTo>
                  <a:lnTo>
                    <a:pt x="995626" y="0"/>
                  </a:lnTo>
                  <a:cubicBezTo>
                    <a:pt x="1012099" y="0"/>
                    <a:pt x="1025452" y="13354"/>
                    <a:pt x="1025452" y="29826"/>
                  </a:cubicBezTo>
                  <a:lnTo>
                    <a:pt x="1025452" y="370882"/>
                  </a:lnTo>
                  <a:cubicBezTo>
                    <a:pt x="1025452" y="378793"/>
                    <a:pt x="1022310" y="386379"/>
                    <a:pt x="1016716" y="391973"/>
                  </a:cubicBezTo>
                  <a:cubicBezTo>
                    <a:pt x="1011123" y="397566"/>
                    <a:pt x="1003537" y="400709"/>
                    <a:pt x="995626" y="400709"/>
                  </a:cubicBezTo>
                  <a:lnTo>
                    <a:pt x="29826" y="400709"/>
                  </a:lnTo>
                  <a:cubicBezTo>
                    <a:pt x="21916" y="400709"/>
                    <a:pt x="14329" y="397566"/>
                    <a:pt x="8736" y="391973"/>
                  </a:cubicBezTo>
                  <a:cubicBezTo>
                    <a:pt x="3142" y="386379"/>
                    <a:pt x="0" y="378793"/>
                    <a:pt x="0" y="370882"/>
                  </a:cubicBezTo>
                  <a:lnTo>
                    <a:pt x="0" y="29826"/>
                  </a:lnTo>
                  <a:cubicBezTo>
                    <a:pt x="0" y="21916"/>
                    <a:pt x="3142" y="14329"/>
                    <a:pt x="8736" y="8736"/>
                  </a:cubicBezTo>
                  <a:cubicBezTo>
                    <a:pt x="14329" y="3142"/>
                    <a:pt x="21916" y="0"/>
                    <a:pt x="29826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25452" cy="419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async void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Connect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(ConnectionData data)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switch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(data.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Type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{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    case ConnectionType.Quick: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        ...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51453" y="6181980"/>
            <a:ext cx="2735120" cy="607395"/>
            <a:chOff x="0" y="0"/>
            <a:chExt cx="939485" cy="2086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39485" cy="208634"/>
            </a:xfrm>
            <a:custGeom>
              <a:avLst/>
              <a:gdLst/>
              <a:ahLst/>
              <a:cxnLst/>
              <a:rect l="l" t="t" r="r" b="b"/>
              <a:pathLst>
                <a:path w="939485" h="208634">
                  <a:moveTo>
                    <a:pt x="42458" y="0"/>
                  </a:moveTo>
                  <a:lnTo>
                    <a:pt x="897027" y="0"/>
                  </a:lnTo>
                  <a:cubicBezTo>
                    <a:pt x="908288" y="0"/>
                    <a:pt x="919087" y="4473"/>
                    <a:pt x="927050" y="12436"/>
                  </a:cubicBezTo>
                  <a:cubicBezTo>
                    <a:pt x="935012" y="20398"/>
                    <a:pt x="939485" y="31198"/>
                    <a:pt x="939485" y="42458"/>
                  </a:cubicBezTo>
                  <a:lnTo>
                    <a:pt x="939485" y="166175"/>
                  </a:lnTo>
                  <a:cubicBezTo>
                    <a:pt x="939485" y="177436"/>
                    <a:pt x="935012" y="188236"/>
                    <a:pt x="927050" y="196198"/>
                  </a:cubicBezTo>
                  <a:cubicBezTo>
                    <a:pt x="919087" y="204161"/>
                    <a:pt x="908288" y="208634"/>
                    <a:pt x="897027" y="208634"/>
                  </a:cubicBezTo>
                  <a:lnTo>
                    <a:pt x="42458" y="208634"/>
                  </a:lnTo>
                  <a:cubicBezTo>
                    <a:pt x="31198" y="208634"/>
                    <a:pt x="20398" y="204161"/>
                    <a:pt x="12436" y="196198"/>
                  </a:cubicBezTo>
                  <a:cubicBezTo>
                    <a:pt x="4473" y="188236"/>
                    <a:pt x="0" y="177436"/>
                    <a:pt x="0" y="166175"/>
                  </a:cubicBezTo>
                  <a:lnTo>
                    <a:pt x="0" y="42458"/>
                  </a:lnTo>
                  <a:cubicBezTo>
                    <a:pt x="0" y="31198"/>
                    <a:pt x="4473" y="20398"/>
                    <a:pt x="12436" y="12436"/>
                  </a:cubicBezTo>
                  <a:cubicBezTo>
                    <a:pt x="20398" y="4473"/>
                    <a:pt x="31198" y="0"/>
                    <a:pt x="42458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939485" cy="227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data =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new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ConnectionData(...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ConnectionManager.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Connect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(data);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01847" y="7751090"/>
            <a:ext cx="4579215" cy="627331"/>
            <a:chOff x="0" y="0"/>
            <a:chExt cx="1572913" cy="2154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72913" cy="215482"/>
            </a:xfrm>
            <a:custGeom>
              <a:avLst/>
              <a:gdLst/>
              <a:ahLst/>
              <a:cxnLst/>
              <a:rect l="l" t="t" r="r" b="b"/>
              <a:pathLst>
                <a:path w="1572913" h="215482">
                  <a:moveTo>
                    <a:pt x="25360" y="0"/>
                  </a:moveTo>
                  <a:lnTo>
                    <a:pt x="1547553" y="0"/>
                  </a:lnTo>
                  <a:cubicBezTo>
                    <a:pt x="1561559" y="0"/>
                    <a:pt x="1572913" y="11354"/>
                    <a:pt x="1572913" y="25360"/>
                  </a:cubicBezTo>
                  <a:lnTo>
                    <a:pt x="1572913" y="190122"/>
                  </a:lnTo>
                  <a:cubicBezTo>
                    <a:pt x="1572913" y="196848"/>
                    <a:pt x="1570241" y="203298"/>
                    <a:pt x="1565485" y="208054"/>
                  </a:cubicBezTo>
                  <a:cubicBezTo>
                    <a:pt x="1560729" y="212810"/>
                    <a:pt x="1554279" y="215482"/>
                    <a:pt x="1547553" y="215482"/>
                  </a:cubicBezTo>
                  <a:lnTo>
                    <a:pt x="25360" y="215482"/>
                  </a:lnTo>
                  <a:cubicBezTo>
                    <a:pt x="18634" y="215482"/>
                    <a:pt x="12184" y="212810"/>
                    <a:pt x="7428" y="208054"/>
                  </a:cubicBezTo>
                  <a:cubicBezTo>
                    <a:pt x="2672" y="203298"/>
                    <a:pt x="0" y="196848"/>
                    <a:pt x="0" y="190122"/>
                  </a:cubicBezTo>
                  <a:lnTo>
                    <a:pt x="0" y="25360"/>
                  </a:lnTo>
                  <a:cubicBezTo>
                    <a:pt x="0" y="18634"/>
                    <a:pt x="2672" y="12184"/>
                    <a:pt x="7428" y="7428"/>
                  </a:cubicBezTo>
                  <a:cubicBezTo>
                    <a:pt x="12184" y="2672"/>
                    <a:pt x="18634" y="0"/>
                    <a:pt x="25360" y="0"/>
                  </a:cubicBezTo>
                  <a:close/>
                </a:path>
              </a:pathLst>
            </a:custGeom>
            <a:solidFill>
              <a:srgbClr val="011523"/>
            </a:solidFill>
            <a:ln w="19050" cap="sq">
              <a:solidFill>
                <a:srgbClr val="F5FB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572913" cy="234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await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MultiplayerService.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Instance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CreateOrJoinSessionAsync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(...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3711093" y="3905208"/>
            <a:ext cx="1581501" cy="1581501"/>
          </a:xfrm>
          <a:custGeom>
            <a:avLst/>
            <a:gdLst/>
            <a:ahLst/>
            <a:cxnLst/>
            <a:rect l="l" t="t" r="r" b="b"/>
            <a:pathLst>
              <a:path w="1581501" h="1581501">
                <a:moveTo>
                  <a:pt x="0" y="0"/>
                </a:moveTo>
                <a:lnTo>
                  <a:pt x="1581500" y="0"/>
                </a:lnTo>
                <a:lnTo>
                  <a:pt x="1581500" y="1581501"/>
                </a:lnTo>
                <a:lnTo>
                  <a:pt x="0" y="158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📌Netcode for Gameobjects 기반 세션 생성 및 참가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62713" y="5660249"/>
            <a:ext cx="46797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ConnectionData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구조체</a:t>
            </a:r>
            <a:r>
              <a:rPr lang="en-US" sz="25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생성</a:t>
            </a:r>
            <a:endParaRPr lang="en-US" sz="25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943671" y="5660249"/>
            <a:ext cx="38423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ConnectionManager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09391" y="4580221"/>
            <a:ext cx="143012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세션</a:t>
            </a:r>
            <a:r>
              <a:rPr lang="en-US" sz="2500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sz="2500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접속</a:t>
            </a:r>
            <a:endParaRPr lang="en-US" sz="2500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0344279" y="8251113"/>
            <a:ext cx="4579215" cy="627331"/>
            <a:chOff x="0" y="0"/>
            <a:chExt cx="1572913" cy="21548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72913" cy="215482"/>
            </a:xfrm>
            <a:custGeom>
              <a:avLst/>
              <a:gdLst/>
              <a:ahLst/>
              <a:cxnLst/>
              <a:rect l="l" t="t" r="r" b="b"/>
              <a:pathLst>
                <a:path w="1572913" h="215482">
                  <a:moveTo>
                    <a:pt x="25360" y="0"/>
                  </a:moveTo>
                  <a:lnTo>
                    <a:pt x="1547553" y="0"/>
                  </a:lnTo>
                  <a:cubicBezTo>
                    <a:pt x="1561559" y="0"/>
                    <a:pt x="1572913" y="11354"/>
                    <a:pt x="1572913" y="25360"/>
                  </a:cubicBezTo>
                  <a:lnTo>
                    <a:pt x="1572913" y="190122"/>
                  </a:lnTo>
                  <a:cubicBezTo>
                    <a:pt x="1572913" y="196848"/>
                    <a:pt x="1570241" y="203298"/>
                    <a:pt x="1565485" y="208054"/>
                  </a:cubicBezTo>
                  <a:cubicBezTo>
                    <a:pt x="1560729" y="212810"/>
                    <a:pt x="1554279" y="215482"/>
                    <a:pt x="1547553" y="215482"/>
                  </a:cubicBezTo>
                  <a:lnTo>
                    <a:pt x="25360" y="215482"/>
                  </a:lnTo>
                  <a:cubicBezTo>
                    <a:pt x="18634" y="215482"/>
                    <a:pt x="12184" y="212810"/>
                    <a:pt x="7428" y="208054"/>
                  </a:cubicBezTo>
                  <a:cubicBezTo>
                    <a:pt x="2672" y="203298"/>
                    <a:pt x="0" y="196848"/>
                    <a:pt x="0" y="190122"/>
                  </a:cubicBezTo>
                  <a:lnTo>
                    <a:pt x="0" y="25360"/>
                  </a:lnTo>
                  <a:cubicBezTo>
                    <a:pt x="0" y="18634"/>
                    <a:pt x="2672" y="12184"/>
                    <a:pt x="7428" y="7428"/>
                  </a:cubicBezTo>
                  <a:cubicBezTo>
                    <a:pt x="12184" y="2672"/>
                    <a:pt x="18634" y="0"/>
                    <a:pt x="25360" y="0"/>
                  </a:cubicBezTo>
                  <a:close/>
                </a:path>
              </a:pathLst>
            </a:custGeom>
            <a:solidFill>
              <a:srgbClr val="011523"/>
            </a:solidFill>
            <a:ln w="19050" cap="sq">
              <a:solidFill>
                <a:srgbClr val="F5FB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72913" cy="234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await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MultiplayerService.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Instance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CreateSessionAsync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(...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493800" y="8810585"/>
            <a:ext cx="4579215" cy="627331"/>
            <a:chOff x="0" y="0"/>
            <a:chExt cx="1572913" cy="21548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72913" cy="215482"/>
            </a:xfrm>
            <a:custGeom>
              <a:avLst/>
              <a:gdLst/>
              <a:ahLst/>
              <a:cxnLst/>
              <a:rect l="l" t="t" r="r" b="b"/>
              <a:pathLst>
                <a:path w="1572913" h="215482">
                  <a:moveTo>
                    <a:pt x="25360" y="0"/>
                  </a:moveTo>
                  <a:lnTo>
                    <a:pt x="1547553" y="0"/>
                  </a:lnTo>
                  <a:cubicBezTo>
                    <a:pt x="1561559" y="0"/>
                    <a:pt x="1572913" y="11354"/>
                    <a:pt x="1572913" y="25360"/>
                  </a:cubicBezTo>
                  <a:lnTo>
                    <a:pt x="1572913" y="190122"/>
                  </a:lnTo>
                  <a:cubicBezTo>
                    <a:pt x="1572913" y="196848"/>
                    <a:pt x="1570241" y="203298"/>
                    <a:pt x="1565485" y="208054"/>
                  </a:cubicBezTo>
                  <a:cubicBezTo>
                    <a:pt x="1560729" y="212810"/>
                    <a:pt x="1554279" y="215482"/>
                    <a:pt x="1547553" y="215482"/>
                  </a:cubicBezTo>
                  <a:lnTo>
                    <a:pt x="25360" y="215482"/>
                  </a:lnTo>
                  <a:cubicBezTo>
                    <a:pt x="18634" y="215482"/>
                    <a:pt x="12184" y="212810"/>
                    <a:pt x="7428" y="208054"/>
                  </a:cubicBezTo>
                  <a:cubicBezTo>
                    <a:pt x="2672" y="203298"/>
                    <a:pt x="0" y="196848"/>
                    <a:pt x="0" y="190122"/>
                  </a:cubicBezTo>
                  <a:lnTo>
                    <a:pt x="0" y="25360"/>
                  </a:lnTo>
                  <a:cubicBezTo>
                    <a:pt x="0" y="18634"/>
                    <a:pt x="2672" y="12184"/>
                    <a:pt x="7428" y="7428"/>
                  </a:cubicBezTo>
                  <a:cubicBezTo>
                    <a:pt x="12184" y="2672"/>
                    <a:pt x="18634" y="0"/>
                    <a:pt x="25360" y="0"/>
                  </a:cubicBezTo>
                  <a:close/>
                </a:path>
              </a:pathLst>
            </a:custGeom>
            <a:solidFill>
              <a:srgbClr val="011523"/>
            </a:solidFill>
            <a:ln w="19050" cap="sq">
              <a:solidFill>
                <a:srgbClr val="F5FB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572913" cy="234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await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MultiplayerService.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Instance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JoinSessionByCodeAsync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(...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165A8-3440-C3D0-325C-68CE902B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86873"/>
            <a:ext cx="4667308" cy="3195408"/>
          </a:xfrm>
          <a:custGeom>
            <a:avLst/>
            <a:gdLst/>
            <a:ahLst/>
            <a:cxnLst/>
            <a:rect l="l" t="t" r="r" b="b"/>
            <a:pathLst>
              <a:path w="4667308" h="3195408">
                <a:moveTo>
                  <a:pt x="0" y="0"/>
                </a:moveTo>
                <a:lnTo>
                  <a:pt x="4667308" y="0"/>
                </a:lnTo>
                <a:lnTo>
                  <a:pt x="4667308" y="3195408"/>
                </a:lnTo>
                <a:lnTo>
                  <a:pt x="0" y="3195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803959" y="3486873"/>
            <a:ext cx="3893514" cy="2456930"/>
            <a:chOff x="0" y="0"/>
            <a:chExt cx="1025452" cy="647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5452" cy="647093"/>
            </a:xfrm>
            <a:custGeom>
              <a:avLst/>
              <a:gdLst/>
              <a:ahLst/>
              <a:cxnLst/>
              <a:rect l="l" t="t" r="r" b="b"/>
              <a:pathLst>
                <a:path w="1025452" h="647093">
                  <a:moveTo>
                    <a:pt x="29826" y="0"/>
                  </a:moveTo>
                  <a:lnTo>
                    <a:pt x="995626" y="0"/>
                  </a:lnTo>
                  <a:cubicBezTo>
                    <a:pt x="1012099" y="0"/>
                    <a:pt x="1025452" y="13354"/>
                    <a:pt x="1025452" y="29826"/>
                  </a:cubicBezTo>
                  <a:lnTo>
                    <a:pt x="1025452" y="617267"/>
                  </a:lnTo>
                  <a:cubicBezTo>
                    <a:pt x="1025452" y="625177"/>
                    <a:pt x="1022310" y="632763"/>
                    <a:pt x="1016716" y="638357"/>
                  </a:cubicBezTo>
                  <a:cubicBezTo>
                    <a:pt x="1011123" y="643950"/>
                    <a:pt x="1003537" y="647093"/>
                    <a:pt x="995626" y="647093"/>
                  </a:cubicBezTo>
                  <a:lnTo>
                    <a:pt x="29826" y="647093"/>
                  </a:lnTo>
                  <a:cubicBezTo>
                    <a:pt x="21916" y="647093"/>
                    <a:pt x="14329" y="643950"/>
                    <a:pt x="8736" y="638357"/>
                  </a:cubicBezTo>
                  <a:cubicBezTo>
                    <a:pt x="3142" y="632763"/>
                    <a:pt x="0" y="625177"/>
                    <a:pt x="0" y="617267"/>
                  </a:cubicBezTo>
                  <a:lnTo>
                    <a:pt x="0" y="29826"/>
                  </a:lnTo>
                  <a:cubicBezTo>
                    <a:pt x="0" y="21916"/>
                    <a:pt x="3142" y="14329"/>
                    <a:pt x="8736" y="8736"/>
                  </a:cubicBezTo>
                  <a:cubicBezTo>
                    <a:pt x="14329" y="3142"/>
                    <a:pt x="21916" y="0"/>
                    <a:pt x="29826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025452" cy="666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 = </a:t>
              </a: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new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PlayerInputActions();</a:t>
              </a:r>
            </a:p>
            <a:p>
              <a:pPr algn="l">
                <a:lnSpc>
                  <a:spcPts val="1679"/>
                </a:lnSpc>
              </a:pPr>
              <a:endParaRPr lang="en-U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InputActions.Player.Move.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performed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InputActions.Player.Move.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canceled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  <a:p>
              <a:pPr algn="l">
                <a:lnSpc>
                  <a:spcPts val="1679"/>
                </a:lnSpc>
              </a:pPr>
              <a:endParaRPr lang="en-U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InputActions.Player.Look.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performed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InputActions.Player.Look.</a:t>
              </a:r>
              <a:r>
                <a:rPr lang="en-US" sz="120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canceled 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endParaRPr lang="en-U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InputActions.Player.Attack.</a:t>
              </a:r>
              <a:r>
                <a:rPr lang="en-US" sz="1200" u="none" strike="noStrike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performed 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InputActions.Player.Attack.</a:t>
              </a:r>
              <a:r>
                <a:rPr lang="en-US" sz="1200" u="none" strike="noStrike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canceled </a:t>
              </a: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+= ...;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36633" y="5872475"/>
            <a:ext cx="4611216" cy="1042644"/>
            <a:chOff x="0" y="0"/>
            <a:chExt cx="1214477" cy="2746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4477" cy="274606"/>
            </a:xfrm>
            <a:custGeom>
              <a:avLst/>
              <a:gdLst/>
              <a:ahLst/>
              <a:cxnLst/>
              <a:rect l="l" t="t" r="r" b="b"/>
              <a:pathLst>
                <a:path w="1214477" h="274606">
                  <a:moveTo>
                    <a:pt x="25184" y="0"/>
                  </a:moveTo>
                  <a:lnTo>
                    <a:pt x="1189293" y="0"/>
                  </a:lnTo>
                  <a:cubicBezTo>
                    <a:pt x="1203201" y="0"/>
                    <a:pt x="1214477" y="11275"/>
                    <a:pt x="1214477" y="25184"/>
                  </a:cubicBezTo>
                  <a:lnTo>
                    <a:pt x="1214477" y="249422"/>
                  </a:lnTo>
                  <a:cubicBezTo>
                    <a:pt x="1214477" y="256101"/>
                    <a:pt x="1211823" y="262507"/>
                    <a:pt x="1207101" y="267229"/>
                  </a:cubicBezTo>
                  <a:cubicBezTo>
                    <a:pt x="1202378" y="271952"/>
                    <a:pt x="1195972" y="274606"/>
                    <a:pt x="1189293" y="274606"/>
                  </a:cubicBezTo>
                  <a:lnTo>
                    <a:pt x="25184" y="274606"/>
                  </a:lnTo>
                  <a:cubicBezTo>
                    <a:pt x="18505" y="274606"/>
                    <a:pt x="12099" y="271952"/>
                    <a:pt x="7376" y="267229"/>
                  </a:cubicBezTo>
                  <a:cubicBezTo>
                    <a:pt x="2653" y="262507"/>
                    <a:pt x="0" y="256101"/>
                    <a:pt x="0" y="249422"/>
                  </a:cubicBezTo>
                  <a:lnTo>
                    <a:pt x="0" y="25184"/>
                  </a:lnTo>
                  <a:cubicBezTo>
                    <a:pt x="0" y="18505"/>
                    <a:pt x="2653" y="12099"/>
                    <a:pt x="7376" y="7376"/>
                  </a:cubicBezTo>
                  <a:cubicBezTo>
                    <a:pt x="12099" y="2653"/>
                    <a:pt x="18505" y="0"/>
                    <a:pt x="25184" y="0"/>
                  </a:cubicBezTo>
                  <a:close/>
                </a:path>
              </a:pathLst>
            </a:custGeom>
            <a:solidFill>
              <a:srgbClr val="011523"/>
            </a:solidFill>
            <a:ln w="19050" cap="sq">
              <a:solidFill>
                <a:srgbClr val="F5FB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14477" cy="293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InputEvent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(InputAction.CallbackContext ctx)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5859225" y="4734388"/>
            <a:ext cx="7815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11077964" y="4753438"/>
            <a:ext cx="7815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2396425" y="3210003"/>
            <a:ext cx="1417027" cy="1417027"/>
          </a:xfrm>
          <a:custGeom>
            <a:avLst/>
            <a:gdLst/>
            <a:ahLst/>
            <a:cxnLst/>
            <a:rect l="l" t="t" r="r" b="b"/>
            <a:pathLst>
              <a:path w="1417027" h="1417027">
                <a:moveTo>
                  <a:pt x="0" y="0"/>
                </a:moveTo>
                <a:lnTo>
                  <a:pt x="1417028" y="0"/>
                </a:lnTo>
                <a:lnTo>
                  <a:pt x="1417028" y="1417027"/>
                </a:lnTo>
                <a:lnTo>
                  <a:pt x="0" y="1417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5361582" y="3210003"/>
            <a:ext cx="1003352" cy="1003352"/>
          </a:xfrm>
          <a:custGeom>
            <a:avLst/>
            <a:gdLst/>
            <a:ahLst/>
            <a:cxnLst/>
            <a:rect l="l" t="t" r="r" b="b"/>
            <a:pathLst>
              <a:path w="1003352" h="1003352">
                <a:moveTo>
                  <a:pt x="0" y="0"/>
                </a:moveTo>
                <a:lnTo>
                  <a:pt x="1003352" y="0"/>
                </a:lnTo>
                <a:lnTo>
                  <a:pt x="1003352" y="1003352"/>
                </a:lnTo>
                <a:lnTo>
                  <a:pt x="0" y="1003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13813453" y="3918517"/>
            <a:ext cx="7815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2419734" y="5160055"/>
            <a:ext cx="1393719" cy="1393719"/>
          </a:xfrm>
          <a:custGeom>
            <a:avLst/>
            <a:gdLst/>
            <a:ahLst/>
            <a:cxnLst/>
            <a:rect l="l" t="t" r="r" b="b"/>
            <a:pathLst>
              <a:path w="1393719" h="1393719">
                <a:moveTo>
                  <a:pt x="0" y="0"/>
                </a:moveTo>
                <a:lnTo>
                  <a:pt x="1393719" y="0"/>
                </a:lnTo>
                <a:lnTo>
                  <a:pt x="1393719" y="1393719"/>
                </a:lnTo>
                <a:lnTo>
                  <a:pt x="0" y="1393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13813453" y="5856914"/>
            <a:ext cx="7815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291829" y="5045350"/>
            <a:ext cx="1142859" cy="1142859"/>
          </a:xfrm>
          <a:custGeom>
            <a:avLst/>
            <a:gdLst/>
            <a:ahLst/>
            <a:cxnLst/>
            <a:rect l="l" t="t" r="r" b="b"/>
            <a:pathLst>
              <a:path w="1142859" h="1142859">
                <a:moveTo>
                  <a:pt x="0" y="0"/>
                </a:moveTo>
                <a:lnTo>
                  <a:pt x="1142859" y="0"/>
                </a:lnTo>
                <a:lnTo>
                  <a:pt x="1142859" y="1142858"/>
                </a:lnTo>
                <a:lnTo>
                  <a:pt x="0" y="1142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📌플레이어 조작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919027"/>
            <a:ext cx="3463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InputSystem 등록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03959" y="2919027"/>
            <a:ext cx="31246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입력 이벤트 구독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93796" y="3595851"/>
            <a:ext cx="938575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확장성</a:t>
            </a:r>
            <a:endParaRPr lang="en-US" sz="2500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594969" y="4175255"/>
            <a:ext cx="2536578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다양한 디바이스 대응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90626" y="5283312"/>
            <a:ext cx="110117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최적화</a:t>
            </a:r>
            <a:endParaRPr lang="en-US" sz="2500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594969" y="6150108"/>
            <a:ext cx="2536578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유지보수 및 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성능 향상 기대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9501C693-6EF7-9F95-8DDA-249C7538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342" y="3328324"/>
            <a:ext cx="5606693" cy="5701376"/>
            <a:chOff x="0" y="-19050"/>
            <a:chExt cx="1476660" cy="1425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6660" cy="1406686"/>
            </a:xfrm>
            <a:custGeom>
              <a:avLst/>
              <a:gdLst/>
              <a:ahLst/>
              <a:cxnLst/>
              <a:rect l="l" t="t" r="r" b="b"/>
              <a:pathLst>
                <a:path w="1476660" h="1406686">
                  <a:moveTo>
                    <a:pt x="20713" y="0"/>
                  </a:moveTo>
                  <a:lnTo>
                    <a:pt x="1455947" y="0"/>
                  </a:lnTo>
                  <a:cubicBezTo>
                    <a:pt x="1461441" y="0"/>
                    <a:pt x="1466709" y="2182"/>
                    <a:pt x="1470593" y="6067"/>
                  </a:cubicBezTo>
                  <a:cubicBezTo>
                    <a:pt x="1474478" y="9951"/>
                    <a:pt x="1476660" y="15219"/>
                    <a:pt x="1476660" y="20713"/>
                  </a:cubicBezTo>
                  <a:lnTo>
                    <a:pt x="1476660" y="1385973"/>
                  </a:lnTo>
                  <a:cubicBezTo>
                    <a:pt x="1476660" y="1397413"/>
                    <a:pt x="1467386" y="1406686"/>
                    <a:pt x="1455947" y="1406686"/>
                  </a:cubicBezTo>
                  <a:lnTo>
                    <a:pt x="20713" y="1406686"/>
                  </a:lnTo>
                  <a:cubicBezTo>
                    <a:pt x="15219" y="1406686"/>
                    <a:pt x="9951" y="1404504"/>
                    <a:pt x="6067" y="1400619"/>
                  </a:cubicBezTo>
                  <a:cubicBezTo>
                    <a:pt x="2182" y="1396735"/>
                    <a:pt x="0" y="1391467"/>
                    <a:pt x="0" y="1385973"/>
                  </a:cubicBezTo>
                  <a:lnTo>
                    <a:pt x="0" y="20713"/>
                  </a:lnTo>
                  <a:cubicBezTo>
                    <a:pt x="0" y="15219"/>
                    <a:pt x="2182" y="9951"/>
                    <a:pt x="6067" y="6067"/>
                  </a:cubicBezTo>
                  <a:cubicBezTo>
                    <a:pt x="9951" y="2182"/>
                    <a:pt x="15219" y="0"/>
                    <a:pt x="20713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476660" cy="1425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class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PlanetGravity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: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MonoBehaviour</a:t>
              </a: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float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gravityStrength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9.81f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</a:t>
              </a:r>
              <a:r>
                <a:rPr lang="en-US" sz="1200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readonly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HashSet&lt;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Rigidbody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&gt; _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affectedBodies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new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FixedUpdate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ApplyGravity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ApplyGravity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foreach 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rb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 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_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affectedBodies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if 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(!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rb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continue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D9D9D9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gravityDirection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(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-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rb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).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normalized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    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rb.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AddForce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gravityDirection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*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gravityStrength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 err="1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ForceMode.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Acceleration</a:t>
              </a: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D9D9D9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endParaRPr lang="en-US" sz="1200" u="none" strike="noStrike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u="none" strike="noStrike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void</a:t>
              </a: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u="none" strike="noStrike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Subscribe</a:t>
              </a: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u="none" strike="noStrike" dirty="0" err="1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Rigidbody</a:t>
              </a:r>
              <a:r>
                <a:rPr lang="en-US" sz="1200" u="none" strike="noStrike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u="none" strike="noStrike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rb</a:t>
              </a: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42409" y="2829174"/>
            <a:ext cx="4934206" cy="4792619"/>
            <a:chOff x="0" y="0"/>
            <a:chExt cx="6578941" cy="6390158"/>
          </a:xfrm>
        </p:grpSpPr>
        <p:grpSp>
          <p:nvGrpSpPr>
            <p:cNvPr id="6" name="Group 6"/>
            <p:cNvGrpSpPr/>
            <p:nvPr/>
          </p:nvGrpSpPr>
          <p:grpSpPr>
            <a:xfrm rot="9599999">
              <a:off x="2351119" y="447814"/>
              <a:ext cx="3488957" cy="4935792"/>
              <a:chOff x="0" y="0"/>
              <a:chExt cx="689177" cy="97497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89177" cy="974971"/>
              </a:xfrm>
              <a:custGeom>
                <a:avLst/>
                <a:gdLst/>
                <a:ahLst/>
                <a:cxnLst/>
                <a:rect l="l" t="t" r="r" b="b"/>
                <a:pathLst>
                  <a:path w="689177" h="974971">
                    <a:moveTo>
                      <a:pt x="344588" y="974971"/>
                    </a:moveTo>
                    <a:lnTo>
                      <a:pt x="689177" y="0"/>
                    </a:lnTo>
                    <a:lnTo>
                      <a:pt x="0" y="0"/>
                    </a:lnTo>
                    <a:lnTo>
                      <a:pt x="344588" y="9749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07684" y="12491"/>
                <a:ext cx="473809" cy="509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678264" y="3207246"/>
              <a:ext cx="3900677" cy="3013403"/>
              <a:chOff x="0" y="0"/>
              <a:chExt cx="770504" cy="595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70504" cy="595240"/>
              </a:xfrm>
              <a:custGeom>
                <a:avLst/>
                <a:gdLst/>
                <a:ahLst/>
                <a:cxnLst/>
                <a:rect l="l" t="t" r="r" b="b"/>
                <a:pathLst>
                  <a:path w="770504" h="595240">
                    <a:moveTo>
                      <a:pt x="0" y="0"/>
                    </a:moveTo>
                    <a:lnTo>
                      <a:pt x="770504" y="0"/>
                    </a:lnTo>
                    <a:lnTo>
                      <a:pt x="770504" y="595240"/>
                    </a:lnTo>
                    <a:lnTo>
                      <a:pt x="0" y="595240"/>
                    </a:lnTo>
                    <a:close/>
                  </a:path>
                </a:pathLst>
              </a:custGeom>
              <a:solidFill>
                <a:srgbClr val="F5FB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770504" cy="6523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2587691"/>
              <a:ext cx="3802467" cy="380246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5" name="AutoShape 15"/>
            <p:cNvSpPr/>
            <p:nvPr/>
          </p:nvSpPr>
          <p:spPr>
            <a:xfrm flipH="1">
              <a:off x="249623" y="4488925"/>
              <a:ext cx="1651611" cy="942395"/>
            </a:xfrm>
            <a:prstGeom prst="line">
              <a:avLst/>
            </a:prstGeom>
            <a:ln w="38100" cap="flat">
              <a:solidFill>
                <a:srgbClr val="DC433A"/>
              </a:solidFill>
              <a:prstDash val="sysDash"/>
              <a:headEnd type="arrow" w="med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 rot="3972708">
              <a:off x="3563548" y="3176006"/>
              <a:ext cx="885917" cy="885917"/>
            </a:xfrm>
            <a:custGeom>
              <a:avLst/>
              <a:gdLst/>
              <a:ahLst/>
              <a:cxnLst/>
              <a:rect l="l" t="t" r="r" b="b"/>
              <a:pathLst>
                <a:path w="885917" h="885917">
                  <a:moveTo>
                    <a:pt x="0" y="0"/>
                  </a:moveTo>
                  <a:lnTo>
                    <a:pt x="885917" y="0"/>
                  </a:lnTo>
                  <a:lnTo>
                    <a:pt x="885917" y="885916"/>
                  </a:lnTo>
                  <a:lnTo>
                    <a:pt x="0" y="885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 rot="9600000">
              <a:off x="2099442" y="499612"/>
              <a:ext cx="2490308" cy="666303"/>
              <a:chOff x="0" y="0"/>
              <a:chExt cx="491913" cy="13161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91913" cy="131615"/>
              </a:xfrm>
              <a:custGeom>
                <a:avLst/>
                <a:gdLst/>
                <a:ahLst/>
                <a:cxnLst/>
                <a:rect l="l" t="t" r="r" b="b"/>
                <a:pathLst>
                  <a:path w="491913" h="131615">
                    <a:moveTo>
                      <a:pt x="0" y="0"/>
                    </a:moveTo>
                    <a:lnTo>
                      <a:pt x="491913" y="0"/>
                    </a:lnTo>
                    <a:lnTo>
                      <a:pt x="491913" y="131615"/>
                    </a:lnTo>
                    <a:lnTo>
                      <a:pt x="0" y="131615"/>
                    </a:lnTo>
                    <a:close/>
                  </a:path>
                </a:pathLst>
              </a:custGeom>
              <a:solidFill>
                <a:srgbClr val="F5FB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491913" cy="188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4200000">
              <a:off x="2838263" y="458204"/>
              <a:ext cx="910489" cy="564503"/>
            </a:xfrm>
            <a:custGeom>
              <a:avLst/>
              <a:gdLst/>
              <a:ahLst/>
              <a:cxnLst/>
              <a:rect l="l" t="t" r="r" b="b"/>
              <a:pathLst>
                <a:path w="910489" h="564503">
                  <a:moveTo>
                    <a:pt x="0" y="0"/>
                  </a:moveTo>
                  <a:lnTo>
                    <a:pt x="910489" y="0"/>
                  </a:lnTo>
                  <a:lnTo>
                    <a:pt x="910489" y="564503"/>
                  </a:lnTo>
                  <a:lnTo>
                    <a:pt x="0" y="564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5909034" y="6902664"/>
            <a:ext cx="520592" cy="10852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H="1" flipV="1">
            <a:off x="9381292" y="5847391"/>
            <a:ext cx="375231" cy="12360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756523" y="6362700"/>
            <a:ext cx="5562982" cy="3381945"/>
            <a:chOff x="0" y="0"/>
            <a:chExt cx="1465148" cy="8547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65147" cy="854785"/>
            </a:xfrm>
            <a:custGeom>
              <a:avLst/>
              <a:gdLst/>
              <a:ahLst/>
              <a:cxnLst/>
              <a:rect l="l" t="t" r="r" b="b"/>
              <a:pathLst>
                <a:path w="1465147" h="854785">
                  <a:moveTo>
                    <a:pt x="20875" y="0"/>
                  </a:moveTo>
                  <a:lnTo>
                    <a:pt x="1444272" y="0"/>
                  </a:lnTo>
                  <a:cubicBezTo>
                    <a:pt x="1449809" y="0"/>
                    <a:pt x="1455118" y="2199"/>
                    <a:pt x="1459033" y="6114"/>
                  </a:cubicBezTo>
                  <a:cubicBezTo>
                    <a:pt x="1462948" y="10029"/>
                    <a:pt x="1465147" y="15339"/>
                    <a:pt x="1465147" y="20875"/>
                  </a:cubicBezTo>
                  <a:lnTo>
                    <a:pt x="1465147" y="833909"/>
                  </a:lnTo>
                  <a:cubicBezTo>
                    <a:pt x="1465147" y="839446"/>
                    <a:pt x="1462948" y="844756"/>
                    <a:pt x="1459033" y="848670"/>
                  </a:cubicBezTo>
                  <a:cubicBezTo>
                    <a:pt x="1455118" y="852585"/>
                    <a:pt x="1449809" y="854785"/>
                    <a:pt x="1444272" y="854785"/>
                  </a:cubicBezTo>
                  <a:lnTo>
                    <a:pt x="20875" y="854785"/>
                  </a:lnTo>
                  <a:cubicBezTo>
                    <a:pt x="15339" y="854785"/>
                    <a:pt x="10029" y="852585"/>
                    <a:pt x="6114" y="848670"/>
                  </a:cubicBezTo>
                  <a:cubicBezTo>
                    <a:pt x="2199" y="844756"/>
                    <a:pt x="0" y="839446"/>
                    <a:pt x="0" y="833909"/>
                  </a:cubicBezTo>
                  <a:lnTo>
                    <a:pt x="0" y="20875"/>
                  </a:lnTo>
                  <a:cubicBezTo>
                    <a:pt x="0" y="15339"/>
                    <a:pt x="2199" y="10029"/>
                    <a:pt x="6114" y="6114"/>
                  </a:cubicBezTo>
                  <a:cubicBezTo>
                    <a:pt x="10029" y="2199"/>
                    <a:pt x="15339" y="0"/>
                    <a:pt x="20875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465148" cy="873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Update()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AlignToSurface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AlignToSurface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gravityDirection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(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transform.position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-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planet.position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).normalized;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Quaternion.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FromToRotation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transform.up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gravityDirection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 *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transform.rotation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transform.rotation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Quaternion.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Slerp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   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transform.rotation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rotationSpeed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*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Time.deltaTime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📌구 형태의 맵 기반 이동 및 카메라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1799" y="2861451"/>
            <a:ext cx="312469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맵 중앙으로 중력 적용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7935" y="8198995"/>
            <a:ext cx="163242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구독 방식 적용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56523" y="9721132"/>
            <a:ext cx="562279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지속적으로 플레이어 오브젝트를 맵에 맞게 정렬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215055" y="876300"/>
            <a:ext cx="6938577" cy="3859432"/>
            <a:chOff x="0" y="-19050"/>
            <a:chExt cx="1827444" cy="9290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827444" cy="909975"/>
            </a:xfrm>
            <a:custGeom>
              <a:avLst/>
              <a:gdLst/>
              <a:ahLst/>
              <a:cxnLst/>
              <a:rect l="l" t="t" r="r" b="b"/>
              <a:pathLst>
                <a:path w="1827444" h="909975">
                  <a:moveTo>
                    <a:pt x="16737" y="0"/>
                  </a:moveTo>
                  <a:lnTo>
                    <a:pt x="1810707" y="0"/>
                  </a:lnTo>
                  <a:cubicBezTo>
                    <a:pt x="1819951" y="0"/>
                    <a:pt x="1827444" y="7493"/>
                    <a:pt x="1827444" y="16737"/>
                  </a:cubicBezTo>
                  <a:lnTo>
                    <a:pt x="1827444" y="893238"/>
                  </a:lnTo>
                  <a:cubicBezTo>
                    <a:pt x="1827444" y="902482"/>
                    <a:pt x="1819951" y="909975"/>
                    <a:pt x="1810707" y="909975"/>
                  </a:cubicBezTo>
                  <a:lnTo>
                    <a:pt x="16737" y="909975"/>
                  </a:lnTo>
                  <a:cubicBezTo>
                    <a:pt x="12298" y="909975"/>
                    <a:pt x="8041" y="908211"/>
                    <a:pt x="4902" y="905073"/>
                  </a:cubicBezTo>
                  <a:cubicBezTo>
                    <a:pt x="1763" y="901934"/>
                    <a:pt x="0" y="897677"/>
                    <a:pt x="0" y="893238"/>
                  </a:cubicBezTo>
                  <a:lnTo>
                    <a:pt x="0" y="16737"/>
                  </a:lnTo>
                  <a:cubicBezTo>
                    <a:pt x="0" y="7493"/>
                    <a:pt x="7493" y="0"/>
                    <a:pt x="16737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1827444" cy="92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FixedUpdate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UpdateCameraPosition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UpdateCameraPosition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(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- 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_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planetCenter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).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normalized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pitchRot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Quaternion.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AngleAxis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characterHandler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Pitch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_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right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offset 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pitchRot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* (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rotation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*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defaultOffset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var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targetPos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+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offset;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targetPos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;</a:t>
              </a:r>
            </a:p>
            <a:p>
              <a:pPr algn="l">
                <a:lnSpc>
                  <a:spcPts val="1679"/>
                </a:lnSpc>
              </a:pPr>
              <a:endParaRPr lang="en-US" sz="12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rotation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=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Quaternion.</a:t>
              </a:r>
              <a:r>
                <a:rPr lang="en-US" sz="12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LookRotation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target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- 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transform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.</a:t>
              </a:r>
              <a:r>
                <a:rPr lang="en-US" sz="1200" dirty="0" err="1">
                  <a:solidFill>
                    <a:srgbClr val="FF66C4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position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, </a:t>
              </a:r>
              <a:r>
                <a:rPr lang="en-US" sz="12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gravityDir</a:t>
              </a: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);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15055" y="4733008"/>
            <a:ext cx="774599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형태에 따라 회전/이동하면서 항상 플레이어를 바라보도록 구현</a:t>
            </a:r>
          </a:p>
        </p:txBody>
      </p:sp>
      <p:sp>
        <p:nvSpPr>
          <p:cNvPr id="34" name="AutoShape 34"/>
          <p:cNvSpPr/>
          <p:nvPr/>
        </p:nvSpPr>
        <p:spPr>
          <a:xfrm flipH="1">
            <a:off x="8595763" y="2663656"/>
            <a:ext cx="1659164" cy="4000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5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D90E5B6A-3106-02CC-091E-475E90C2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08" y="3487428"/>
            <a:ext cx="5759186" cy="4305895"/>
            <a:chOff x="0" y="-19050"/>
            <a:chExt cx="1362759" cy="1070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759" cy="1051859"/>
            </a:xfrm>
            <a:custGeom>
              <a:avLst/>
              <a:gdLst/>
              <a:ahLst/>
              <a:cxnLst/>
              <a:rect l="l" t="t" r="r" b="b"/>
              <a:pathLst>
                <a:path w="1362759" h="1051859">
                  <a:moveTo>
                    <a:pt x="22444" y="0"/>
                  </a:moveTo>
                  <a:lnTo>
                    <a:pt x="1340316" y="0"/>
                  </a:lnTo>
                  <a:cubicBezTo>
                    <a:pt x="1352711" y="0"/>
                    <a:pt x="1362759" y="10048"/>
                    <a:pt x="1362759" y="22444"/>
                  </a:cubicBezTo>
                  <a:lnTo>
                    <a:pt x="1362759" y="1029415"/>
                  </a:lnTo>
                  <a:cubicBezTo>
                    <a:pt x="1362759" y="1035368"/>
                    <a:pt x="1360395" y="1041076"/>
                    <a:pt x="1356186" y="1045285"/>
                  </a:cubicBezTo>
                  <a:cubicBezTo>
                    <a:pt x="1351977" y="1049494"/>
                    <a:pt x="1346268" y="1051859"/>
                    <a:pt x="1340316" y="1051859"/>
                  </a:cubicBezTo>
                  <a:lnTo>
                    <a:pt x="22444" y="1051859"/>
                  </a:lnTo>
                  <a:cubicBezTo>
                    <a:pt x="16491" y="1051859"/>
                    <a:pt x="10783" y="1049494"/>
                    <a:pt x="6574" y="1045285"/>
                  </a:cubicBezTo>
                  <a:cubicBezTo>
                    <a:pt x="2365" y="1041076"/>
                    <a:pt x="0" y="1035368"/>
                    <a:pt x="0" y="1029415"/>
                  </a:cubicBezTo>
                  <a:lnTo>
                    <a:pt x="0" y="22444"/>
                  </a:lnTo>
                  <a:cubicBezTo>
                    <a:pt x="0" y="16491"/>
                    <a:pt x="2365" y="10783"/>
                    <a:pt x="6574" y="6574"/>
                  </a:cubicBezTo>
                  <a:cubicBezTo>
                    <a:pt x="10783" y="2365"/>
                    <a:pt x="16491" y="0"/>
                    <a:pt x="22444" y="0"/>
                  </a:cubicBezTo>
                  <a:close/>
                </a:path>
              </a:pathLst>
            </a:custGeom>
            <a:solidFill>
              <a:srgbClr val="011523"/>
            </a:solidFill>
          </p:spPr>
          <p:txBody>
            <a:bodyPr/>
            <a:lstStyle/>
            <a:p>
              <a:endParaRPr lang="ko-KR" altLang="en-US" sz="20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62759" cy="1070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class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AgentBehaviour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: Agent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override void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OnEpisodeBegin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()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algn="l">
                <a:lnSpc>
                  <a:spcPts val="1679"/>
                </a:lnSpc>
              </a:pPr>
              <a:endParaRPr lang="en-US" sz="14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override void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CollectObservations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VectorSensor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sensor)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algn="l">
                <a:lnSpc>
                  <a:spcPts val="1679"/>
                </a:lnSpc>
              </a:pPr>
              <a:endParaRPr lang="en-US" sz="14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override void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OnActionReceived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ActionBuffers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actionBuffers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algn="l">
                <a:lnSpc>
                  <a:spcPts val="1679"/>
                </a:lnSpc>
              </a:pPr>
              <a:endParaRPr lang="en-US" sz="14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</a:t>
              </a: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public override void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Heuristic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</a:t>
              </a:r>
              <a:r>
                <a:rPr lang="en-US" sz="1400" dirty="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 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ActionBuffers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actionsOut</a:t>
              </a: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)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{</a:t>
              </a:r>
            </a:p>
            <a:p>
              <a:pPr algn="l">
                <a:lnSpc>
                  <a:spcPts val="1679"/>
                </a:lnSpc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}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6533394" y="5448300"/>
            <a:ext cx="7818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600913" y="4762500"/>
            <a:ext cx="1493195" cy="1493195"/>
          </a:xfrm>
          <a:custGeom>
            <a:avLst/>
            <a:gdLst/>
            <a:ahLst/>
            <a:cxnLst/>
            <a:rect l="l" t="t" r="r" b="b"/>
            <a:pathLst>
              <a:path w="1493195" h="1493195">
                <a:moveTo>
                  <a:pt x="0" y="0"/>
                </a:moveTo>
                <a:lnTo>
                  <a:pt x="1493195" y="0"/>
                </a:lnTo>
                <a:lnTo>
                  <a:pt x="1493195" y="1493195"/>
                </a:lnTo>
                <a:lnTo>
                  <a:pt x="0" y="14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📌ML-Agent 기반 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4208" y="660400"/>
            <a:ext cx="679519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Core Features &amp; Algorithms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A24B86CA-6BAB-39D3-8E22-E028F95D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AC00A8-458F-AD9E-EEC7-BFDDD690701E}"/>
              </a:ext>
            </a:extLst>
          </p:cNvPr>
          <p:cNvSpPr/>
          <p:nvPr/>
        </p:nvSpPr>
        <p:spPr>
          <a:xfrm>
            <a:off x="1290582" y="6129492"/>
            <a:ext cx="2519581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AI </a:t>
            </a:r>
            <a:r>
              <a:rPr lang="en-US" altLang="ko-KR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액션</a:t>
            </a:r>
            <a:r>
              <a:rPr lang="en-US" altLang="ko-KR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altLang="ko-KR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선택</a:t>
            </a:r>
            <a:r>
              <a:rPr lang="en-US" altLang="ko-KR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시 </a:t>
            </a:r>
            <a:r>
              <a:rPr lang="en-US" altLang="ko-KR" b="1" dirty="0" err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행동</a:t>
            </a:r>
            <a:endParaRPr lang="en-US" altLang="ko-KR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531FA99-49E1-E403-9BE5-F464C4AFF64D}"/>
              </a:ext>
            </a:extLst>
          </p:cNvPr>
          <p:cNvSpPr/>
          <p:nvPr/>
        </p:nvSpPr>
        <p:spPr>
          <a:xfrm>
            <a:off x="3810163" y="3675169"/>
            <a:ext cx="1491432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Agent </a:t>
            </a: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상속</a:t>
            </a:r>
            <a:endParaRPr lang="en-US" altLang="ko-KR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8929C97-3609-EA19-D77B-814D1BF5AC89}"/>
              </a:ext>
            </a:extLst>
          </p:cNvPr>
          <p:cNvSpPr/>
          <p:nvPr/>
        </p:nvSpPr>
        <p:spPr>
          <a:xfrm>
            <a:off x="1290582" y="5278437"/>
            <a:ext cx="1771590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주변</a:t>
            </a: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환경</a:t>
            </a: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정보</a:t>
            </a:r>
            <a:endParaRPr lang="en-US" altLang="ko-KR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2079C6-0826-71C3-09BA-26B9D4CA9965}"/>
              </a:ext>
            </a:extLst>
          </p:cNvPr>
          <p:cNvSpPr/>
          <p:nvPr/>
        </p:nvSpPr>
        <p:spPr>
          <a:xfrm>
            <a:off x="1290582" y="4427382"/>
            <a:ext cx="2667000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800"/>
              </a:lnSpc>
            </a:pP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에피소드</a:t>
            </a: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</a:t>
            </a: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시작</a:t>
            </a: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 시 </a:t>
            </a: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초기화</a:t>
            </a:r>
            <a:endParaRPr lang="en-US" altLang="ko-KR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552290-6CF0-C023-2C79-267EC26D308B}"/>
              </a:ext>
            </a:extLst>
          </p:cNvPr>
          <p:cNvSpPr/>
          <p:nvPr/>
        </p:nvSpPr>
        <p:spPr>
          <a:xfrm>
            <a:off x="1290582" y="7008137"/>
            <a:ext cx="1149865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 err="1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테스트용</a:t>
            </a:r>
            <a:endParaRPr lang="en-US" altLang="ko-KR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6F864D77-2577-AD38-32E7-BC84181255D4}"/>
              </a:ext>
            </a:extLst>
          </p:cNvPr>
          <p:cNvSpPr txBox="1"/>
          <p:nvPr/>
        </p:nvSpPr>
        <p:spPr>
          <a:xfrm>
            <a:off x="774208" y="3125782"/>
            <a:ext cx="4527387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ML-Agents </a:t>
            </a: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라이브러리를 활용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3A209557-DFF7-4BAE-DEC9-5175FEED81AF}"/>
              </a:ext>
            </a:extLst>
          </p:cNvPr>
          <p:cNvSpPr txBox="1"/>
          <p:nvPr/>
        </p:nvSpPr>
        <p:spPr>
          <a:xfrm>
            <a:off x="7496475" y="4297942"/>
            <a:ext cx="1702069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스크립트 적용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A0B44BD-3B8A-BC76-A15F-CC6FEDE2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780775"/>
            <a:ext cx="6575550" cy="2859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B9FEA2-442F-7D01-2BFE-B13BAD4D5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6331370"/>
            <a:ext cx="4287463" cy="3307930"/>
          </a:xfrm>
          <a:prstGeom prst="rect">
            <a:avLst/>
          </a:prstGeom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A74B3C6D-9A15-F07C-AE1A-E771D5039EC6}"/>
              </a:ext>
            </a:extLst>
          </p:cNvPr>
          <p:cNvSpPr txBox="1"/>
          <p:nvPr/>
        </p:nvSpPr>
        <p:spPr>
          <a:xfrm>
            <a:off x="9982200" y="5964222"/>
            <a:ext cx="4800600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주변 환경 정보를 습득하여 선택에 반영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F21118B3-BF41-1673-3E89-1C1046765E89}"/>
              </a:ext>
            </a:extLst>
          </p:cNvPr>
          <p:cNvSpPr txBox="1"/>
          <p:nvPr/>
        </p:nvSpPr>
        <p:spPr>
          <a:xfrm>
            <a:off x="9982200" y="2386140"/>
            <a:ext cx="4800600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ko-KR" alt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보상 기반으로 학습을 진행</a:t>
            </a:r>
            <a:endParaRPr lang="en-US" sz="20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E7B484B4-620C-2395-D5FA-30203D077D8F}"/>
              </a:ext>
            </a:extLst>
          </p:cNvPr>
          <p:cNvSpPr txBox="1"/>
          <p:nvPr/>
        </p:nvSpPr>
        <p:spPr>
          <a:xfrm>
            <a:off x="7491825" y="6233361"/>
            <a:ext cx="1702069" cy="33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Agent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E5B344F-D722-FA88-7B3C-9A1468D04D21}"/>
              </a:ext>
            </a:extLst>
          </p:cNvPr>
          <p:cNvSpPr/>
          <p:nvPr/>
        </p:nvSpPr>
        <p:spPr>
          <a:xfrm>
            <a:off x="11783798" y="3564024"/>
            <a:ext cx="1491432" cy="33972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Reward </a:t>
            </a:r>
            <a:r>
              <a:rPr lang="ko-KR" altLang="en-US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↑</a:t>
            </a:r>
            <a:endParaRPr lang="en-US" altLang="ko-KR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DD02119-724C-D12F-4ABD-6A209E4D7F98}"/>
              </a:ext>
            </a:extLst>
          </p:cNvPr>
          <p:cNvSpPr/>
          <p:nvPr/>
        </p:nvSpPr>
        <p:spPr>
          <a:xfrm>
            <a:off x="14859000" y="3978050"/>
            <a:ext cx="1491432" cy="33972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Reward </a:t>
            </a:r>
            <a:r>
              <a:rPr lang="ko-KR" altLang="en-US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↓</a:t>
            </a:r>
            <a:endParaRPr lang="en-US" altLang="ko-KR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901DBBC-73D5-44FC-DA93-5020DBD631D4}"/>
              </a:ext>
            </a:extLst>
          </p:cNvPr>
          <p:cNvSpPr/>
          <p:nvPr/>
        </p:nvSpPr>
        <p:spPr>
          <a:xfrm>
            <a:off x="10058400" y="2870664"/>
            <a:ext cx="3352800" cy="339725"/>
          </a:xfrm>
          <a:prstGeom prst="roundRect">
            <a:avLst/>
          </a:prstGeom>
          <a:solidFill>
            <a:srgbClr val="F5F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(</a:t>
            </a:r>
            <a:r>
              <a:rPr lang="ko-KR" altLang="en-US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예시 시나리오</a:t>
            </a:r>
            <a:r>
              <a:rPr lang="en-US" altLang="ko-KR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) </a:t>
            </a:r>
            <a:r>
              <a:rPr lang="ko-KR" altLang="en-US" b="1" dirty="0">
                <a:solidFill>
                  <a:srgbClr val="011523"/>
                </a:solidFill>
                <a:highlight>
                  <a:srgbClr val="F5FBFF"/>
                </a:highlight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닿을 경우 보상</a:t>
            </a:r>
            <a:endParaRPr lang="en-US" altLang="ko-KR" b="1" dirty="0">
              <a:solidFill>
                <a:srgbClr val="011523"/>
              </a:solidFill>
              <a:highlight>
                <a:srgbClr val="F5FBFF"/>
              </a:highlight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1491</Words>
  <Application>Microsoft Office PowerPoint</Application>
  <PresentationFormat>사용자 지정</PresentationFormat>
  <Paragraphs>360</Paragraphs>
  <Slides>24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Calibri</vt:lpstr>
      <vt:lpstr>DM Serif Display</vt:lpstr>
      <vt:lpstr>DM Serif Display Italics</vt:lpstr>
      <vt:lpstr>맑은 고딕</vt:lpstr>
      <vt:lpstr>Source Han Sans KR</vt:lpstr>
      <vt:lpstr>Arial</vt:lpstr>
      <vt:lpstr>Noto Serif KR Medium</vt:lpstr>
      <vt:lpstr>Noto Serif KR</vt:lpstr>
      <vt:lpstr>Noto Serif KR Semi-Bold</vt:lpstr>
      <vt:lpstr>Noto Serif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The Zoo 최종</dc:title>
  <dc:creator>mj</dc:creator>
  <cp:lastModifiedBy>만종 김</cp:lastModifiedBy>
  <cp:revision>42</cp:revision>
  <dcterms:created xsi:type="dcterms:W3CDTF">2006-08-16T00:00:00Z</dcterms:created>
  <dcterms:modified xsi:type="dcterms:W3CDTF">2025-10-29T16:41:57Z</dcterms:modified>
  <dc:identifier>DAGpkTHWnXQ</dc:identifier>
</cp:coreProperties>
</file>